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70" r:id="rId3"/>
    <p:sldId id="260" r:id="rId4"/>
    <p:sldId id="263" r:id="rId5"/>
    <p:sldId id="262" r:id="rId6"/>
    <p:sldId id="264" r:id="rId7"/>
    <p:sldId id="258" r:id="rId8"/>
    <p:sldId id="266" r:id="rId9"/>
    <p:sldId id="267" r:id="rId10"/>
    <p:sldId id="269" r:id="rId11"/>
    <p:sldId id="268" r:id="rId12"/>
    <p:sldId id="2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6" d="100"/>
          <a:sy n="56" d="100"/>
        </p:scale>
        <p:origin x="84" y="4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C8DA482-B28C-42C9-AB63-60475F320542}" type="datetimeFigureOut">
              <a:rPr lang="en-GB" smtClean="0"/>
              <a:t>05/05/2016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421596-BFFF-44DB-9090-06AAF474E253}" type="slidenum">
              <a:rPr lang="en-GB" smtClean="0"/>
              <a:t>‹#›</a:t>
            </a:fld>
            <a:endParaRPr lang="en-GB"/>
          </a:p>
        </p:txBody>
      </p:sp>
    </p:spTree>
    <p:extLst>
      <p:ext uri="{BB962C8B-B14F-4D97-AF65-F5344CB8AC3E}">
        <p14:creationId xmlns:p14="http://schemas.microsoft.com/office/powerpoint/2010/main" val="271722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C8DA482-B28C-42C9-AB63-60475F320542}" type="datetimeFigureOut">
              <a:rPr lang="en-GB" smtClean="0"/>
              <a:t>05/05/2016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421596-BFFF-44DB-9090-06AAF474E253}" type="slidenum">
              <a:rPr lang="en-GB" smtClean="0"/>
              <a:t>‹#›</a:t>
            </a:fld>
            <a:endParaRPr lang="en-GB"/>
          </a:p>
        </p:txBody>
      </p:sp>
    </p:spTree>
    <p:extLst>
      <p:ext uri="{BB962C8B-B14F-4D97-AF65-F5344CB8AC3E}">
        <p14:creationId xmlns:p14="http://schemas.microsoft.com/office/powerpoint/2010/main" val="3073050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365125"/>
            <a:ext cx="1478756"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71488" y="365125"/>
            <a:ext cx="4321969"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C8DA482-B28C-42C9-AB63-60475F320542}" type="datetimeFigureOut">
              <a:rPr lang="en-GB" smtClean="0"/>
              <a:t>05/05/2016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421596-BFFF-44DB-9090-06AAF474E253}" type="slidenum">
              <a:rPr lang="en-GB" smtClean="0"/>
              <a:t>‹#›</a:t>
            </a:fld>
            <a:endParaRPr lang="en-GB"/>
          </a:p>
        </p:txBody>
      </p:sp>
    </p:spTree>
    <p:extLst>
      <p:ext uri="{BB962C8B-B14F-4D97-AF65-F5344CB8AC3E}">
        <p14:creationId xmlns:p14="http://schemas.microsoft.com/office/powerpoint/2010/main" val="1411632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C8DA482-B28C-42C9-AB63-60475F320542}" type="datetimeFigureOut">
              <a:rPr lang="en-GB" smtClean="0"/>
              <a:t>05/05/2016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421596-BFFF-44DB-9090-06AAF474E253}" type="slidenum">
              <a:rPr lang="en-GB" smtClean="0"/>
              <a:t>‹#›</a:t>
            </a:fld>
            <a:endParaRPr lang="en-GB"/>
          </a:p>
        </p:txBody>
      </p:sp>
    </p:spTree>
    <p:extLst>
      <p:ext uri="{BB962C8B-B14F-4D97-AF65-F5344CB8AC3E}">
        <p14:creationId xmlns:p14="http://schemas.microsoft.com/office/powerpoint/2010/main" val="4254509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8DA482-B28C-42C9-AB63-60475F320542}" type="datetimeFigureOut">
              <a:rPr lang="en-GB" smtClean="0"/>
              <a:t>05/05/2016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421596-BFFF-44DB-9090-06AAF474E253}" type="slidenum">
              <a:rPr lang="en-GB" smtClean="0"/>
              <a:t>‹#›</a:t>
            </a:fld>
            <a:endParaRPr lang="en-GB"/>
          </a:p>
        </p:txBody>
      </p:sp>
    </p:spTree>
    <p:extLst>
      <p:ext uri="{BB962C8B-B14F-4D97-AF65-F5344CB8AC3E}">
        <p14:creationId xmlns:p14="http://schemas.microsoft.com/office/powerpoint/2010/main" val="3801816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71487" y="1825625"/>
            <a:ext cx="2900363"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486150" y="1825625"/>
            <a:ext cx="2900363"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C8DA482-B28C-42C9-AB63-60475F320542}" type="datetimeFigureOut">
              <a:rPr lang="en-GB" smtClean="0"/>
              <a:t>05/05/2016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421596-BFFF-44DB-9090-06AAF474E253}" type="slidenum">
              <a:rPr lang="en-GB" smtClean="0"/>
              <a:t>‹#›</a:t>
            </a:fld>
            <a:endParaRPr lang="en-GB"/>
          </a:p>
        </p:txBody>
      </p:sp>
    </p:spTree>
    <p:extLst>
      <p:ext uri="{BB962C8B-B14F-4D97-AF65-F5344CB8AC3E}">
        <p14:creationId xmlns:p14="http://schemas.microsoft.com/office/powerpoint/2010/main" val="2322999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C8DA482-B28C-42C9-AB63-60475F320542}" type="datetimeFigureOut">
              <a:rPr lang="en-GB" smtClean="0"/>
              <a:t>05/05/2016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D421596-BFFF-44DB-9090-06AAF474E253}" type="slidenum">
              <a:rPr lang="en-GB" smtClean="0"/>
              <a:t>‹#›</a:t>
            </a:fld>
            <a:endParaRPr lang="en-GB"/>
          </a:p>
        </p:txBody>
      </p:sp>
    </p:spTree>
    <p:extLst>
      <p:ext uri="{BB962C8B-B14F-4D97-AF65-F5344CB8AC3E}">
        <p14:creationId xmlns:p14="http://schemas.microsoft.com/office/powerpoint/2010/main" val="1365517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C8DA482-B28C-42C9-AB63-60475F320542}" type="datetimeFigureOut">
              <a:rPr lang="en-GB" smtClean="0"/>
              <a:t>05/05/2016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D421596-BFFF-44DB-9090-06AAF474E253}" type="slidenum">
              <a:rPr lang="en-GB" smtClean="0"/>
              <a:t>‹#›</a:t>
            </a:fld>
            <a:endParaRPr lang="en-GB"/>
          </a:p>
        </p:txBody>
      </p:sp>
    </p:spTree>
    <p:extLst>
      <p:ext uri="{BB962C8B-B14F-4D97-AF65-F5344CB8AC3E}">
        <p14:creationId xmlns:p14="http://schemas.microsoft.com/office/powerpoint/2010/main" val="1077422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A482-B28C-42C9-AB63-60475F320542}" type="datetimeFigureOut">
              <a:rPr lang="en-GB" smtClean="0"/>
              <a:t>05/05/2016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D421596-BFFF-44DB-9090-06AAF474E253}" type="slidenum">
              <a:rPr lang="en-GB" smtClean="0"/>
              <a:t>‹#›</a:t>
            </a:fld>
            <a:endParaRPr lang="en-GB"/>
          </a:p>
        </p:txBody>
      </p:sp>
    </p:spTree>
    <p:extLst>
      <p:ext uri="{BB962C8B-B14F-4D97-AF65-F5344CB8AC3E}">
        <p14:creationId xmlns:p14="http://schemas.microsoft.com/office/powerpoint/2010/main" val="664263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8DA482-B28C-42C9-AB63-60475F320542}" type="datetimeFigureOut">
              <a:rPr lang="en-GB" smtClean="0"/>
              <a:t>05/05/2016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421596-BFFF-44DB-9090-06AAF474E253}" type="slidenum">
              <a:rPr lang="en-GB" smtClean="0"/>
              <a:t>‹#›</a:t>
            </a:fld>
            <a:endParaRPr lang="en-GB"/>
          </a:p>
        </p:txBody>
      </p:sp>
    </p:spTree>
    <p:extLst>
      <p:ext uri="{BB962C8B-B14F-4D97-AF65-F5344CB8AC3E}">
        <p14:creationId xmlns:p14="http://schemas.microsoft.com/office/powerpoint/2010/main" val="3854923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8DA482-B28C-42C9-AB63-60475F320542}" type="datetimeFigureOut">
              <a:rPr lang="en-GB" smtClean="0"/>
              <a:t>05/05/2016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421596-BFFF-44DB-9090-06AAF474E253}" type="slidenum">
              <a:rPr lang="en-GB" smtClean="0"/>
              <a:t>‹#›</a:t>
            </a:fld>
            <a:endParaRPr lang="en-GB"/>
          </a:p>
        </p:txBody>
      </p:sp>
    </p:spTree>
    <p:extLst>
      <p:ext uri="{BB962C8B-B14F-4D97-AF65-F5344CB8AC3E}">
        <p14:creationId xmlns:p14="http://schemas.microsoft.com/office/powerpoint/2010/main" val="1336710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C8DA482-B28C-42C9-AB63-60475F320542}" type="datetimeFigureOut">
              <a:rPr lang="en-GB" smtClean="0"/>
              <a:t>05/05/2016</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D421596-BFFF-44DB-9090-06AAF474E253}" type="slidenum">
              <a:rPr lang="en-GB" smtClean="0"/>
              <a:t>‹#›</a:t>
            </a:fld>
            <a:endParaRPr lang="en-GB"/>
          </a:p>
        </p:txBody>
      </p:sp>
    </p:spTree>
    <p:extLst>
      <p:ext uri="{BB962C8B-B14F-4D97-AF65-F5344CB8AC3E}">
        <p14:creationId xmlns:p14="http://schemas.microsoft.com/office/powerpoint/2010/main" val="7991044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004944"/>
            <a:ext cx="8424072" cy="4351338"/>
          </a:xfrm>
        </p:spPr>
        <p:txBody>
          <a:bodyPr>
            <a:normAutofit/>
          </a:bodyPr>
          <a:lstStyle/>
          <a:p>
            <a:pPr marL="0" indent="0">
              <a:buNone/>
            </a:pPr>
            <a:r>
              <a:rPr lang="en-GB" sz="2400" dirty="0" smtClean="0">
                <a:solidFill>
                  <a:srgbClr val="0070C0"/>
                </a:solidFill>
                <a:latin typeface="Arial" panose="020B0604020202020204" pitchFamily="34" charset="0"/>
                <a:cs typeface="Arial" panose="020B0604020202020204" pitchFamily="34" charset="0"/>
              </a:rPr>
              <a:t>In your book, create a bubble map of what you think it was like to be in a battle during the Napoleonic era.</a:t>
            </a:r>
          </a:p>
          <a:p>
            <a:pPr marL="0" indent="0">
              <a:buNone/>
            </a:pPr>
            <a:r>
              <a:rPr lang="en-GB" sz="2400" dirty="0" smtClean="0">
                <a:solidFill>
                  <a:srgbClr val="0070C0"/>
                </a:solidFill>
                <a:latin typeface="Arial" panose="020B0604020202020204" pitchFamily="34" charset="0"/>
                <a:cs typeface="Arial" panose="020B0604020202020204" pitchFamily="34" charset="0"/>
              </a:rPr>
              <a:t>Think about: </a:t>
            </a:r>
          </a:p>
          <a:p>
            <a:pPr marL="0" indent="0">
              <a:buNone/>
            </a:pPr>
            <a:r>
              <a:rPr lang="en-GB" sz="2400" dirty="0" smtClean="0">
                <a:solidFill>
                  <a:srgbClr val="0070C0"/>
                </a:solidFill>
                <a:latin typeface="Arial" panose="020B0604020202020204" pitchFamily="34" charset="0"/>
                <a:cs typeface="Arial" panose="020B0604020202020204" pitchFamily="34" charset="0"/>
              </a:rPr>
              <a:t>What you can see? </a:t>
            </a:r>
          </a:p>
          <a:p>
            <a:pPr marL="0" indent="0">
              <a:buNone/>
            </a:pPr>
            <a:r>
              <a:rPr lang="en-GB" sz="2400" dirty="0" smtClean="0">
                <a:solidFill>
                  <a:srgbClr val="0070C0"/>
                </a:solidFill>
                <a:latin typeface="Arial" panose="020B0604020202020204" pitchFamily="34" charset="0"/>
                <a:cs typeface="Arial" panose="020B0604020202020204" pitchFamily="34" charset="0"/>
              </a:rPr>
              <a:t>How do the soldiers look? </a:t>
            </a:r>
          </a:p>
          <a:p>
            <a:pPr marL="0" indent="0">
              <a:buNone/>
            </a:pPr>
            <a:r>
              <a:rPr lang="en-GB" sz="2400" dirty="0" smtClean="0">
                <a:solidFill>
                  <a:srgbClr val="0070C0"/>
                </a:solidFill>
                <a:latin typeface="Arial" panose="020B0604020202020204" pitchFamily="34" charset="0"/>
                <a:cs typeface="Arial" panose="020B0604020202020204" pitchFamily="34" charset="0"/>
              </a:rPr>
              <a:t>What is happening around them? </a:t>
            </a:r>
          </a:p>
          <a:p>
            <a:pPr marL="0" indent="0">
              <a:buNone/>
            </a:pPr>
            <a:r>
              <a:rPr lang="en-GB" sz="2400" dirty="0" smtClean="0">
                <a:solidFill>
                  <a:srgbClr val="0070C0"/>
                </a:solidFill>
                <a:latin typeface="Arial" panose="020B0604020202020204" pitchFamily="34" charset="0"/>
                <a:cs typeface="Arial" panose="020B0604020202020204" pitchFamily="34" charset="0"/>
              </a:rPr>
              <a:t>How would they feel?</a:t>
            </a:r>
            <a:endParaRPr lang="en-GB" sz="2400" dirty="0">
              <a:solidFill>
                <a:srgbClr val="0070C0"/>
              </a:solidFill>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516"/>
            <a:ext cx="9144000" cy="4095097"/>
          </a:xfrm>
          <a:prstGeom prst="rect">
            <a:avLst/>
          </a:prstGeom>
        </p:spPr>
      </p:pic>
    </p:spTree>
    <p:extLst>
      <p:ext uri="{BB962C8B-B14F-4D97-AF65-F5344CB8AC3E}">
        <p14:creationId xmlns:p14="http://schemas.microsoft.com/office/powerpoint/2010/main" val="3362587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840" y="-214423"/>
            <a:ext cx="8412319" cy="1325563"/>
          </a:xfrm>
        </p:spPr>
        <p:txBody>
          <a:bodyPr/>
          <a:lstStyle/>
          <a:p>
            <a:r>
              <a:rPr lang="en-GB" dirty="0" smtClean="0">
                <a:solidFill>
                  <a:srgbClr val="0070C0"/>
                </a:solidFill>
                <a:latin typeface="Arial" panose="020B0604020202020204" pitchFamily="34" charset="0"/>
                <a:cs typeface="Arial" panose="020B0604020202020204" pitchFamily="34" charset="0"/>
              </a:rPr>
              <a:t>Create a freeze frame based on this quote:</a:t>
            </a:r>
            <a:endParaRPr lang="en-GB"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80303" y="850004"/>
            <a:ext cx="8834907" cy="5172411"/>
          </a:xfrm>
        </p:spPr>
        <p:txBody>
          <a:bodyPr>
            <a:noAutofit/>
          </a:bodyPr>
          <a:lstStyle/>
          <a:p>
            <a:pPr marL="0" indent="0">
              <a:buNone/>
            </a:pPr>
            <a:r>
              <a:rPr lang="en-GB" sz="2400" dirty="0" smtClean="0">
                <a:solidFill>
                  <a:srgbClr val="0070C0"/>
                </a:solidFill>
                <a:latin typeface="Arial" panose="020B0604020202020204" pitchFamily="34" charset="0"/>
                <a:cs typeface="Arial" panose="020B0604020202020204" pitchFamily="34" charset="0"/>
              </a:rPr>
              <a:t>Extract from Sharpe’s Waterloo, a novel by Bernard Cornwell, set in the Napoleonic era:</a:t>
            </a:r>
          </a:p>
          <a:p>
            <a:pPr marL="0" indent="0">
              <a:buNone/>
            </a:pPr>
            <a:endParaRPr lang="en-GB" sz="2400" dirty="0" smtClean="0">
              <a:solidFill>
                <a:srgbClr val="0070C0"/>
              </a:solidFill>
              <a:latin typeface="Arial" panose="020B0604020202020204" pitchFamily="34" charset="0"/>
              <a:cs typeface="Arial" panose="020B0604020202020204" pitchFamily="34" charset="0"/>
            </a:endParaRPr>
          </a:p>
          <a:p>
            <a:pPr marL="0" indent="0">
              <a:buNone/>
            </a:pPr>
            <a:r>
              <a:rPr lang="en-GB" sz="2400" dirty="0" smtClean="0">
                <a:solidFill>
                  <a:srgbClr val="0070C0"/>
                </a:solidFill>
                <a:latin typeface="Arial" panose="020B0604020202020204" pitchFamily="34" charset="0"/>
                <a:cs typeface="Arial" panose="020B0604020202020204" pitchFamily="34" charset="0"/>
              </a:rPr>
              <a:t>“Out of the cannon smoke, French cavalry launched themselves at the British line. Officers screamed desperately at the men to form square, but it was too late. Like a wave of horse, man and steel, the French smashed into the British, enveloping them, shattering them. Men tried desperately to defend themselves against the steel blades of the French that came crashing down on their heads. Others fled in panic, only to be ridden over by laughing Frenchmen”.</a:t>
            </a:r>
          </a:p>
          <a:p>
            <a:endParaRPr lang="en-GB" sz="2400" dirty="0">
              <a:solidFill>
                <a:srgbClr val="0070C0"/>
              </a:solidFill>
              <a:latin typeface="Arial" panose="020B0604020202020204" pitchFamily="34" charset="0"/>
              <a:cs typeface="Arial" panose="020B0604020202020204" pitchFamily="34" charset="0"/>
            </a:endParaRPr>
          </a:p>
          <a:p>
            <a:r>
              <a:rPr lang="en-GB" sz="2400" dirty="0" smtClean="0">
                <a:solidFill>
                  <a:srgbClr val="0070C0"/>
                </a:solidFill>
                <a:latin typeface="Arial" panose="020B0604020202020204" pitchFamily="34" charset="0"/>
                <a:cs typeface="Arial" panose="020B0604020202020204" pitchFamily="34" charset="0"/>
              </a:rPr>
              <a:t>Can we trust what this person says? Why / Why not?</a:t>
            </a:r>
          </a:p>
          <a:p>
            <a:r>
              <a:rPr lang="en-GB" sz="2400" dirty="0" smtClean="0">
                <a:solidFill>
                  <a:srgbClr val="0070C0"/>
                </a:solidFill>
                <a:latin typeface="Arial" panose="020B0604020202020204" pitchFamily="34" charset="0"/>
                <a:cs typeface="Arial" panose="020B0604020202020204" pitchFamily="34" charset="0"/>
              </a:rPr>
              <a:t>What might stop his account from being reliable?</a:t>
            </a:r>
          </a:p>
          <a:p>
            <a:r>
              <a:rPr lang="en-GB" sz="2400" dirty="0" smtClean="0">
                <a:solidFill>
                  <a:srgbClr val="0070C0"/>
                </a:solidFill>
                <a:latin typeface="Arial" panose="020B0604020202020204" pitchFamily="34" charset="0"/>
                <a:cs typeface="Arial" panose="020B0604020202020204" pitchFamily="34" charset="0"/>
              </a:rPr>
              <a:t>What is the purpose of this account? How does it affect how useful this source is?</a:t>
            </a:r>
            <a:endParaRPr lang="en-GB" sz="24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7853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916" y="146185"/>
            <a:ext cx="8322167" cy="1325563"/>
          </a:xfrm>
        </p:spPr>
        <p:txBody>
          <a:bodyPr/>
          <a:lstStyle/>
          <a:p>
            <a:r>
              <a:rPr lang="en-GB" dirty="0" smtClean="0">
                <a:solidFill>
                  <a:srgbClr val="0070C0"/>
                </a:solidFill>
                <a:latin typeface="Arial" panose="020B0604020202020204" pitchFamily="34" charset="0"/>
                <a:cs typeface="Arial" panose="020B0604020202020204" pitchFamily="34" charset="0"/>
              </a:rPr>
              <a:t>What was battle like in the Napoleonic era?</a:t>
            </a:r>
            <a:endParaRPr lang="en-GB"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GB" sz="2400" dirty="0" smtClean="0">
                <a:solidFill>
                  <a:srgbClr val="0070C0"/>
                </a:solidFill>
                <a:latin typeface="Arial" panose="020B0604020202020204" pitchFamily="34" charset="0"/>
                <a:cs typeface="Arial" panose="020B0604020202020204" pitchFamily="34" charset="0"/>
              </a:rPr>
              <a:t>Write summary of what you have learnt today.</a:t>
            </a:r>
          </a:p>
          <a:p>
            <a:r>
              <a:rPr lang="en-GB" sz="2400" dirty="0" smtClean="0">
                <a:solidFill>
                  <a:srgbClr val="0070C0"/>
                </a:solidFill>
                <a:latin typeface="Arial" panose="020B0604020202020204" pitchFamily="34" charset="0"/>
                <a:cs typeface="Arial" panose="020B0604020202020204" pitchFamily="34" charset="0"/>
              </a:rPr>
              <a:t>You could do this as a report, a diary, or an interview</a:t>
            </a:r>
          </a:p>
          <a:p>
            <a:endParaRPr lang="en-GB" sz="2400" dirty="0">
              <a:solidFill>
                <a:srgbClr val="0070C0"/>
              </a:solidFill>
              <a:latin typeface="Arial" panose="020B0604020202020204" pitchFamily="34" charset="0"/>
              <a:cs typeface="Arial" panose="020B0604020202020204" pitchFamily="34" charset="0"/>
            </a:endParaRPr>
          </a:p>
          <a:p>
            <a:pPr marL="0" indent="0">
              <a:buNone/>
            </a:pPr>
            <a:r>
              <a:rPr lang="en-GB" sz="2400" dirty="0" smtClean="0">
                <a:solidFill>
                  <a:srgbClr val="0070C0"/>
                </a:solidFill>
                <a:latin typeface="Arial" panose="020B0604020202020204" pitchFamily="34" charset="0"/>
                <a:cs typeface="Arial" panose="020B0604020202020204" pitchFamily="34" charset="0"/>
              </a:rPr>
              <a:t>Discuss :</a:t>
            </a:r>
          </a:p>
          <a:p>
            <a:pPr>
              <a:buFont typeface="Wingdings" panose="05000000000000000000" pitchFamily="2" charset="2"/>
              <a:buChar char="ü"/>
            </a:pPr>
            <a:r>
              <a:rPr lang="en-GB" sz="2400" dirty="0" smtClean="0">
                <a:solidFill>
                  <a:srgbClr val="0070C0"/>
                </a:solidFill>
                <a:latin typeface="Arial" panose="020B0604020202020204" pitchFamily="34" charset="0"/>
                <a:cs typeface="Arial" panose="020B0604020202020204" pitchFamily="34" charset="0"/>
              </a:rPr>
              <a:t> What it was like to be in a battle?</a:t>
            </a:r>
          </a:p>
          <a:p>
            <a:pPr>
              <a:buFont typeface="Wingdings" panose="05000000000000000000" pitchFamily="2" charset="2"/>
              <a:buChar char="ü"/>
            </a:pPr>
            <a:r>
              <a:rPr lang="en-GB" sz="2400" dirty="0" smtClean="0">
                <a:solidFill>
                  <a:srgbClr val="0070C0"/>
                </a:solidFill>
                <a:latin typeface="Arial" panose="020B0604020202020204" pitchFamily="34" charset="0"/>
                <a:cs typeface="Arial" panose="020B0604020202020204" pitchFamily="34" charset="0"/>
              </a:rPr>
              <a:t> What challenges did you face?</a:t>
            </a:r>
          </a:p>
          <a:p>
            <a:pPr>
              <a:buFont typeface="Wingdings" panose="05000000000000000000" pitchFamily="2" charset="2"/>
              <a:buChar char="ü"/>
            </a:pPr>
            <a:r>
              <a:rPr lang="en-GB" sz="2400" dirty="0" smtClean="0">
                <a:solidFill>
                  <a:srgbClr val="0070C0"/>
                </a:solidFill>
                <a:latin typeface="Arial" panose="020B0604020202020204" pitchFamily="34" charset="0"/>
                <a:cs typeface="Arial" panose="020B0604020202020204" pitchFamily="34" charset="0"/>
              </a:rPr>
              <a:t> What horrible things did people experience?</a:t>
            </a:r>
          </a:p>
          <a:p>
            <a:pPr>
              <a:buFont typeface="Wingdings" panose="05000000000000000000" pitchFamily="2" charset="2"/>
              <a:buChar char="ü"/>
            </a:pPr>
            <a:r>
              <a:rPr lang="en-GB" sz="2400" dirty="0" smtClean="0">
                <a:solidFill>
                  <a:srgbClr val="0070C0"/>
                </a:solidFill>
                <a:latin typeface="Arial" panose="020B0604020202020204" pitchFamily="34" charset="0"/>
                <a:cs typeface="Arial" panose="020B0604020202020204" pitchFamily="34" charset="0"/>
              </a:rPr>
              <a:t> Are there any issues which make it hard to trust the sources?</a:t>
            </a:r>
            <a:endParaRPr lang="en-GB" sz="24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64986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smtClean="0">
                <a:solidFill>
                  <a:srgbClr val="0070C0"/>
                </a:solidFill>
                <a:latin typeface="Arial" panose="020B0604020202020204" pitchFamily="34" charset="0"/>
                <a:cs typeface="Arial" panose="020B0604020202020204" pitchFamily="34" charset="0"/>
              </a:rPr>
              <a:t>To finish off: PMI</a:t>
            </a:r>
            <a:endParaRPr lang="en-GB" sz="3600"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buNone/>
            </a:pPr>
            <a:r>
              <a:rPr lang="en-GB" sz="2800" dirty="0" smtClean="0">
                <a:solidFill>
                  <a:srgbClr val="0070C0"/>
                </a:solidFill>
                <a:latin typeface="Arial" panose="020B0604020202020204" pitchFamily="34" charset="0"/>
                <a:cs typeface="Arial" panose="020B0604020202020204" pitchFamily="34" charset="0"/>
              </a:rPr>
              <a:t>Plus: What challenge did you overcome today?</a:t>
            </a:r>
          </a:p>
          <a:p>
            <a:pPr marL="0" indent="0">
              <a:buNone/>
            </a:pPr>
            <a:endParaRPr lang="en-GB" sz="2800" dirty="0">
              <a:solidFill>
                <a:srgbClr val="0070C0"/>
              </a:solidFill>
              <a:latin typeface="Arial" panose="020B0604020202020204" pitchFamily="34" charset="0"/>
              <a:cs typeface="Arial" panose="020B0604020202020204" pitchFamily="34" charset="0"/>
            </a:endParaRPr>
          </a:p>
          <a:p>
            <a:pPr marL="0" indent="0">
              <a:buNone/>
            </a:pPr>
            <a:r>
              <a:rPr lang="en-GB" sz="2800" dirty="0" smtClean="0">
                <a:solidFill>
                  <a:srgbClr val="0070C0"/>
                </a:solidFill>
                <a:latin typeface="Arial" panose="020B0604020202020204" pitchFamily="34" charset="0"/>
                <a:cs typeface="Arial" panose="020B0604020202020204" pitchFamily="34" charset="0"/>
              </a:rPr>
              <a:t>Minus: One skill from today’s lesson that you need to work </a:t>
            </a:r>
            <a:r>
              <a:rPr lang="en-GB" sz="2800" dirty="0" smtClean="0">
                <a:solidFill>
                  <a:srgbClr val="0070C0"/>
                </a:solidFill>
                <a:latin typeface="Arial" panose="020B0604020202020204" pitchFamily="34" charset="0"/>
                <a:cs typeface="Arial" panose="020B0604020202020204" pitchFamily="34" charset="0"/>
              </a:rPr>
              <a:t>on. Ho</a:t>
            </a:r>
            <a:r>
              <a:rPr lang="en-GB" sz="2800" dirty="0" smtClean="0">
                <a:solidFill>
                  <a:srgbClr val="0070C0"/>
                </a:solidFill>
                <a:latin typeface="Arial" panose="020B0604020202020204" pitchFamily="34" charset="0"/>
                <a:cs typeface="Arial" panose="020B0604020202020204" pitchFamily="34" charset="0"/>
              </a:rPr>
              <a:t>w will you </a:t>
            </a:r>
            <a:r>
              <a:rPr lang="en-GB" sz="2800" smtClean="0">
                <a:solidFill>
                  <a:srgbClr val="0070C0"/>
                </a:solidFill>
                <a:latin typeface="Arial" panose="020B0604020202020204" pitchFamily="34" charset="0"/>
                <a:cs typeface="Arial" panose="020B0604020202020204" pitchFamily="34" charset="0"/>
              </a:rPr>
              <a:t>achieve this?</a:t>
            </a:r>
            <a:endParaRPr lang="en-GB" sz="2800" dirty="0" smtClean="0">
              <a:solidFill>
                <a:srgbClr val="0070C0"/>
              </a:solidFill>
              <a:latin typeface="Arial" panose="020B0604020202020204" pitchFamily="34" charset="0"/>
              <a:cs typeface="Arial" panose="020B0604020202020204" pitchFamily="34" charset="0"/>
            </a:endParaRPr>
          </a:p>
          <a:p>
            <a:pPr marL="0" indent="0">
              <a:buNone/>
            </a:pPr>
            <a:endParaRPr lang="en-GB" sz="2800" dirty="0">
              <a:solidFill>
                <a:srgbClr val="0070C0"/>
              </a:solidFill>
              <a:latin typeface="Arial" panose="020B0604020202020204" pitchFamily="34" charset="0"/>
              <a:cs typeface="Arial" panose="020B0604020202020204" pitchFamily="34" charset="0"/>
            </a:endParaRPr>
          </a:p>
          <a:p>
            <a:pPr marL="0" indent="0">
              <a:buNone/>
            </a:pPr>
            <a:r>
              <a:rPr lang="en-GB" sz="2800" dirty="0" smtClean="0">
                <a:solidFill>
                  <a:srgbClr val="0070C0"/>
                </a:solidFill>
                <a:latin typeface="Arial" panose="020B0604020202020204" pitchFamily="34" charset="0"/>
                <a:cs typeface="Arial" panose="020B0604020202020204" pitchFamily="34" charset="0"/>
              </a:rPr>
              <a:t>Interesting: One thing that you found interesting in today’s lesson</a:t>
            </a:r>
          </a:p>
        </p:txBody>
      </p:sp>
    </p:spTree>
    <p:extLst>
      <p:ext uri="{BB962C8B-B14F-4D97-AF65-F5344CB8AC3E}">
        <p14:creationId xmlns:p14="http://schemas.microsoft.com/office/powerpoint/2010/main" val="1370919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u="sng" dirty="0" smtClean="0">
                <a:solidFill>
                  <a:srgbClr val="0070C0"/>
                </a:solidFill>
                <a:latin typeface="Arial" panose="020B0604020202020204" pitchFamily="34" charset="0"/>
                <a:cs typeface="Arial" panose="020B0604020202020204" pitchFamily="34" charset="0"/>
              </a:rPr>
              <a:t>The experience of battle in the Napoleonic Wars</a:t>
            </a:r>
            <a:endParaRPr lang="en-GB" u="sng"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buNone/>
            </a:pPr>
            <a:r>
              <a:rPr lang="en-GB" sz="2400" dirty="0" smtClean="0">
                <a:solidFill>
                  <a:srgbClr val="0070C0"/>
                </a:solidFill>
                <a:latin typeface="Arial" panose="020B0604020202020204" pitchFamily="34" charset="0"/>
                <a:cs typeface="Arial" panose="020B0604020202020204" pitchFamily="34" charset="0"/>
              </a:rPr>
              <a:t>LO: To use source analysis to investigate what battle was like during the Napoleonic Wars</a:t>
            </a:r>
          </a:p>
          <a:p>
            <a:pPr marL="0" indent="0">
              <a:buNone/>
            </a:pPr>
            <a:endParaRPr lang="en-GB" sz="2400" dirty="0">
              <a:solidFill>
                <a:srgbClr val="0070C0"/>
              </a:solidFill>
              <a:latin typeface="Arial" panose="020B0604020202020204" pitchFamily="34" charset="0"/>
              <a:cs typeface="Arial" panose="020B0604020202020204" pitchFamily="34" charset="0"/>
            </a:endParaRPr>
          </a:p>
          <a:p>
            <a:pPr marL="0" indent="0">
              <a:buNone/>
            </a:pPr>
            <a:endParaRPr lang="en-GB" sz="2400" dirty="0" smtClean="0">
              <a:solidFill>
                <a:srgbClr val="0070C0"/>
              </a:solidFill>
              <a:latin typeface="Arial" panose="020B0604020202020204" pitchFamily="34" charset="0"/>
              <a:cs typeface="Arial" panose="020B0604020202020204" pitchFamily="34" charset="0"/>
            </a:endParaRPr>
          </a:p>
          <a:p>
            <a:pPr marL="0" indent="0">
              <a:buNone/>
            </a:pPr>
            <a:r>
              <a:rPr lang="en-GB" sz="2400" dirty="0" smtClean="0">
                <a:solidFill>
                  <a:srgbClr val="0070C0"/>
                </a:solidFill>
                <a:latin typeface="Arial" panose="020B0604020202020204" pitchFamily="34" charset="0"/>
                <a:cs typeface="Arial" panose="020B0604020202020204" pitchFamily="34" charset="0"/>
              </a:rPr>
              <a:t>How were battles won during the Napoleonic Wars?</a:t>
            </a:r>
          </a:p>
          <a:p>
            <a:pPr marL="0" indent="0">
              <a:buNone/>
            </a:pPr>
            <a:r>
              <a:rPr lang="en-GB" sz="2400" dirty="0" smtClean="0">
                <a:solidFill>
                  <a:srgbClr val="0070C0"/>
                </a:solidFill>
                <a:latin typeface="Arial" panose="020B0604020202020204" pitchFamily="34" charset="0"/>
                <a:cs typeface="Arial" panose="020B0604020202020204" pitchFamily="34" charset="0"/>
              </a:rPr>
              <a:t>What challenges did soldiers face during the Napoleonic Wars?</a:t>
            </a:r>
          </a:p>
          <a:p>
            <a:pPr marL="0" indent="0">
              <a:buNone/>
            </a:pPr>
            <a:r>
              <a:rPr lang="en-GB" sz="2400" dirty="0" smtClean="0">
                <a:solidFill>
                  <a:srgbClr val="0070C0"/>
                </a:solidFill>
                <a:latin typeface="Arial" panose="020B0604020202020204" pitchFamily="34" charset="0"/>
                <a:cs typeface="Arial" panose="020B0604020202020204" pitchFamily="34" charset="0"/>
              </a:rPr>
              <a:t>What issues are there with sources from the Napoleonic Wars?</a:t>
            </a:r>
            <a:endParaRPr lang="en-GB" sz="24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5520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6297" y="129750"/>
            <a:ext cx="7871406" cy="1325563"/>
          </a:xfrm>
        </p:spPr>
        <p:txBody>
          <a:bodyPr/>
          <a:lstStyle/>
          <a:p>
            <a:r>
              <a:rPr lang="en-GB" sz="3600" dirty="0" smtClean="0">
                <a:solidFill>
                  <a:srgbClr val="0070C0"/>
                </a:solidFill>
                <a:latin typeface="Arial" panose="020B0604020202020204" pitchFamily="34" charset="0"/>
                <a:cs typeface="Arial" panose="020B0604020202020204" pitchFamily="34" charset="0"/>
              </a:rPr>
              <a:t>Line formation</a:t>
            </a:r>
            <a:endParaRPr lang="en-GB" sz="3600"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14325" y="1455313"/>
            <a:ext cx="8515350" cy="4644377"/>
          </a:xfrm>
        </p:spPr>
        <p:txBody>
          <a:bodyPr>
            <a:noAutofit/>
          </a:bodyPr>
          <a:lstStyle/>
          <a:p>
            <a:pPr marL="0" indent="0">
              <a:buNone/>
            </a:pPr>
            <a:r>
              <a:rPr lang="en-GB" sz="2400" b="1" dirty="0" smtClean="0">
                <a:solidFill>
                  <a:srgbClr val="0070C0"/>
                </a:solidFill>
                <a:latin typeface="Arial" panose="020B0604020202020204" pitchFamily="34" charset="0"/>
                <a:cs typeface="Arial" panose="020B0604020202020204" pitchFamily="34" charset="0"/>
              </a:rPr>
              <a:t>Follow these instructions</a:t>
            </a:r>
          </a:p>
          <a:p>
            <a:r>
              <a:rPr lang="en-GB" sz="2400" dirty="0" smtClean="0">
                <a:solidFill>
                  <a:srgbClr val="0070C0"/>
                </a:solidFill>
                <a:latin typeface="Arial" panose="020B0604020202020204" pitchFamily="34" charset="0"/>
                <a:cs typeface="Arial" panose="020B0604020202020204" pitchFamily="34" charset="0"/>
              </a:rPr>
              <a:t>There need to be two ranks</a:t>
            </a:r>
          </a:p>
          <a:p>
            <a:r>
              <a:rPr lang="en-GB" sz="2400" dirty="0" smtClean="0">
                <a:solidFill>
                  <a:srgbClr val="0070C0"/>
                </a:solidFill>
                <a:latin typeface="Arial" panose="020B0604020202020204" pitchFamily="34" charset="0"/>
                <a:cs typeface="Arial" panose="020B0604020202020204" pitchFamily="34" charset="0"/>
              </a:rPr>
              <a:t>There needs to be enough space for someone to pass each person</a:t>
            </a:r>
          </a:p>
          <a:p>
            <a:r>
              <a:rPr lang="en-GB" sz="2400" dirty="0" smtClean="0">
                <a:solidFill>
                  <a:srgbClr val="0070C0"/>
                </a:solidFill>
                <a:latin typeface="Arial" panose="020B0604020202020204" pitchFamily="34" charset="0"/>
                <a:cs typeface="Arial" panose="020B0604020202020204" pitchFamily="34" charset="0"/>
              </a:rPr>
              <a:t>There need to be 3 officers to give orders (think about the best place to position these)</a:t>
            </a:r>
          </a:p>
          <a:p>
            <a:r>
              <a:rPr lang="en-GB" sz="2400" dirty="0" smtClean="0">
                <a:solidFill>
                  <a:srgbClr val="0070C0"/>
                </a:solidFill>
                <a:latin typeface="Arial" panose="020B0604020202020204" pitchFamily="34" charset="0"/>
                <a:cs typeface="Arial" panose="020B0604020202020204" pitchFamily="34" charset="0"/>
              </a:rPr>
              <a:t>The line needs to be straight</a:t>
            </a:r>
          </a:p>
          <a:p>
            <a:endParaRPr lang="en-GB" sz="2400" dirty="0">
              <a:solidFill>
                <a:srgbClr val="0070C0"/>
              </a:solidFill>
              <a:latin typeface="Arial" panose="020B0604020202020204" pitchFamily="34" charset="0"/>
              <a:cs typeface="Arial" panose="020B0604020202020204" pitchFamily="34" charset="0"/>
            </a:endParaRPr>
          </a:p>
          <a:p>
            <a:endParaRPr lang="en-GB" sz="2400" dirty="0" smtClean="0">
              <a:solidFill>
                <a:srgbClr val="0070C0"/>
              </a:solidFill>
              <a:latin typeface="Arial" panose="020B0604020202020204" pitchFamily="34" charset="0"/>
              <a:cs typeface="Arial" panose="020B0604020202020204" pitchFamily="34" charset="0"/>
            </a:endParaRPr>
          </a:p>
          <a:p>
            <a:pPr marL="0" indent="0">
              <a:buNone/>
            </a:pPr>
            <a:r>
              <a:rPr lang="en-GB" sz="2400" dirty="0" smtClean="0">
                <a:solidFill>
                  <a:srgbClr val="0070C0"/>
                </a:solidFill>
                <a:latin typeface="Arial" panose="020B0604020202020204" pitchFamily="34" charset="0"/>
                <a:cs typeface="Arial" panose="020B0604020202020204" pitchFamily="34" charset="0"/>
              </a:rPr>
              <a:t>I also need 4 volunteers to be the enemy:</a:t>
            </a:r>
          </a:p>
          <a:p>
            <a:pPr marL="0" indent="0">
              <a:buNone/>
            </a:pPr>
            <a:r>
              <a:rPr lang="en-GB" sz="2400" dirty="0" smtClean="0">
                <a:solidFill>
                  <a:srgbClr val="0070C0"/>
                </a:solidFill>
                <a:latin typeface="Arial" panose="020B0604020202020204" pitchFamily="34" charset="0"/>
                <a:cs typeface="Arial" panose="020B0604020202020204" pitchFamily="34" charset="0"/>
              </a:rPr>
              <a:t>2 artillerymen / women</a:t>
            </a:r>
          </a:p>
          <a:p>
            <a:pPr marL="0" indent="0">
              <a:buNone/>
            </a:pPr>
            <a:r>
              <a:rPr lang="en-GB" sz="2400" dirty="0" smtClean="0">
                <a:solidFill>
                  <a:srgbClr val="0070C0"/>
                </a:solidFill>
                <a:latin typeface="Arial" panose="020B0604020202020204" pitchFamily="34" charset="0"/>
                <a:cs typeface="Arial" panose="020B0604020202020204" pitchFamily="34" charset="0"/>
              </a:rPr>
              <a:t>2 cavalrymen / women</a:t>
            </a:r>
          </a:p>
        </p:txBody>
      </p:sp>
    </p:spTree>
    <p:extLst>
      <p:ext uri="{BB962C8B-B14F-4D97-AF65-F5344CB8AC3E}">
        <p14:creationId xmlns:p14="http://schemas.microsoft.com/office/powerpoint/2010/main" val="1746698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0"/>
            <a:ext cx="8860665" cy="1325563"/>
          </a:xfrm>
        </p:spPr>
        <p:txBody>
          <a:bodyPr>
            <a:normAutofit/>
          </a:bodyPr>
          <a:lstStyle/>
          <a:p>
            <a:r>
              <a:rPr lang="en-GB" sz="3600" dirty="0" smtClean="0">
                <a:solidFill>
                  <a:srgbClr val="0070C0"/>
                </a:solidFill>
                <a:latin typeface="Arial" panose="020B0604020202020204" pitchFamily="34" charset="0"/>
                <a:cs typeface="Arial" panose="020B0604020202020204" pitchFamily="34" charset="0"/>
              </a:rPr>
              <a:t>Create a quick sketch of the line formation</a:t>
            </a:r>
            <a:endParaRPr lang="en-GB" sz="3600"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21972" y="1133341"/>
            <a:ext cx="8435662" cy="5043622"/>
          </a:xfrm>
        </p:spPr>
        <p:txBody>
          <a:bodyPr>
            <a:noAutofit/>
          </a:bodyPr>
          <a:lstStyle/>
          <a:p>
            <a:pPr marL="0" indent="0">
              <a:buNone/>
            </a:pPr>
            <a:r>
              <a:rPr lang="en-GB" sz="2400" b="1" dirty="0" smtClean="0">
                <a:solidFill>
                  <a:srgbClr val="0070C0"/>
                </a:solidFill>
                <a:latin typeface="Arial" panose="020B0604020202020204" pitchFamily="34" charset="0"/>
                <a:cs typeface="Arial" panose="020B0604020202020204" pitchFamily="34" charset="0"/>
              </a:rPr>
              <a:t>Annotate your sketch with:</a:t>
            </a:r>
          </a:p>
          <a:p>
            <a:pPr marL="0" indent="0">
              <a:buNone/>
            </a:pPr>
            <a:r>
              <a:rPr lang="en-GB" sz="2400" dirty="0" smtClean="0">
                <a:solidFill>
                  <a:srgbClr val="0070C0"/>
                </a:solidFill>
                <a:latin typeface="Arial" panose="020B0604020202020204" pitchFamily="34" charset="0"/>
                <a:cs typeface="Arial" panose="020B0604020202020204" pitchFamily="34" charset="0"/>
              </a:rPr>
              <a:t>Details about what the people in each rank do</a:t>
            </a:r>
          </a:p>
          <a:p>
            <a:pPr marL="0" indent="0">
              <a:buNone/>
            </a:pPr>
            <a:r>
              <a:rPr lang="en-GB" sz="2400" dirty="0" smtClean="0">
                <a:solidFill>
                  <a:srgbClr val="0070C0"/>
                </a:solidFill>
                <a:latin typeface="Arial" panose="020B0604020202020204" pitchFamily="34" charset="0"/>
                <a:cs typeface="Arial" panose="020B0604020202020204" pitchFamily="34" charset="0"/>
              </a:rPr>
              <a:t>Explanations of the advantages of the formation</a:t>
            </a:r>
          </a:p>
          <a:p>
            <a:pPr marL="0" indent="0">
              <a:buNone/>
            </a:pPr>
            <a:r>
              <a:rPr lang="en-GB" sz="2400" dirty="0" smtClean="0">
                <a:solidFill>
                  <a:srgbClr val="0070C0"/>
                </a:solidFill>
                <a:latin typeface="Arial" panose="020B0604020202020204" pitchFamily="34" charset="0"/>
                <a:cs typeface="Arial" panose="020B0604020202020204" pitchFamily="34" charset="0"/>
              </a:rPr>
              <a:t>Explanations of the disadvantages of the formation</a:t>
            </a:r>
            <a:endParaRPr lang="en-GB" sz="2400" dirty="0">
              <a:solidFill>
                <a:srgbClr val="0070C0"/>
              </a:solidFill>
              <a:latin typeface="Arial" panose="020B0604020202020204" pitchFamily="34" charset="0"/>
              <a:cs typeface="Arial" panose="020B0604020202020204" pitchFamily="34" charset="0"/>
            </a:endParaRPr>
          </a:p>
          <a:p>
            <a:pPr marL="0" indent="0">
              <a:buNone/>
            </a:pPr>
            <a:endParaRPr lang="en-GB" sz="2400" dirty="0" smtClean="0">
              <a:solidFill>
                <a:srgbClr val="0070C0"/>
              </a:solidFill>
              <a:latin typeface="Arial" panose="020B0604020202020204" pitchFamily="34" charset="0"/>
              <a:cs typeface="Arial" panose="020B0604020202020204" pitchFamily="34" charset="0"/>
            </a:endParaRPr>
          </a:p>
          <a:p>
            <a:pPr marL="0" indent="0">
              <a:buNone/>
            </a:pPr>
            <a:r>
              <a:rPr lang="en-GB" sz="2400" dirty="0" smtClean="0">
                <a:solidFill>
                  <a:srgbClr val="0070C0"/>
                </a:solidFill>
                <a:latin typeface="Arial" panose="020B0604020202020204" pitchFamily="34" charset="0"/>
                <a:cs typeface="Arial" panose="020B0604020202020204" pitchFamily="34" charset="0"/>
              </a:rPr>
              <a:t>Make </a:t>
            </a:r>
            <a:r>
              <a:rPr lang="en-GB" sz="2400" dirty="0">
                <a:solidFill>
                  <a:srgbClr val="0070C0"/>
                </a:solidFill>
                <a:latin typeface="Arial" panose="020B0604020202020204" pitchFamily="34" charset="0"/>
                <a:cs typeface="Arial" panose="020B0604020202020204" pitchFamily="34" charset="0"/>
              </a:rPr>
              <a:t>sure that you have subheading to show what your formation is </a:t>
            </a:r>
            <a:r>
              <a:rPr lang="en-GB" sz="2400" dirty="0" smtClean="0">
                <a:solidFill>
                  <a:srgbClr val="0070C0"/>
                </a:solidFill>
                <a:latin typeface="Arial" panose="020B0604020202020204" pitchFamily="34" charset="0"/>
                <a:cs typeface="Arial" panose="020B0604020202020204" pitchFamily="34" charset="0"/>
              </a:rPr>
              <a:t>called</a:t>
            </a:r>
            <a:endParaRPr lang="en-GB" sz="2400" dirty="0">
              <a:solidFill>
                <a:srgbClr val="0070C0"/>
              </a:solidFill>
              <a:latin typeface="Arial" panose="020B0604020202020204" pitchFamily="34" charset="0"/>
              <a:cs typeface="Arial" panose="020B0604020202020204" pitchFamily="34" charset="0"/>
            </a:endParaRPr>
          </a:p>
          <a:p>
            <a:pPr marL="0" indent="0">
              <a:buNone/>
            </a:pPr>
            <a:endParaRPr lang="en-GB" sz="2400" dirty="0" smtClean="0">
              <a:solidFill>
                <a:srgbClr val="0070C0"/>
              </a:solidFill>
              <a:latin typeface="Arial" panose="020B0604020202020204" pitchFamily="34" charset="0"/>
              <a:cs typeface="Arial" panose="020B0604020202020204" pitchFamily="34" charset="0"/>
            </a:endParaRPr>
          </a:p>
          <a:p>
            <a:pPr marL="0" indent="0">
              <a:buNone/>
            </a:pPr>
            <a:r>
              <a:rPr lang="en-GB" sz="2400" b="1" dirty="0">
                <a:solidFill>
                  <a:srgbClr val="0070C0"/>
                </a:solidFill>
                <a:latin typeface="Arial" panose="020B0604020202020204" pitchFamily="34" charset="0"/>
                <a:cs typeface="Arial" panose="020B0604020202020204" pitchFamily="34" charset="0"/>
              </a:rPr>
              <a:t>Hint - Think about: </a:t>
            </a:r>
          </a:p>
          <a:p>
            <a:pPr marL="0" indent="0">
              <a:buNone/>
            </a:pPr>
            <a:r>
              <a:rPr lang="en-GB" sz="2400" dirty="0">
                <a:solidFill>
                  <a:srgbClr val="0070C0"/>
                </a:solidFill>
                <a:latin typeface="Arial" panose="020B0604020202020204" pitchFamily="34" charset="0"/>
                <a:cs typeface="Arial" panose="020B0604020202020204" pitchFamily="34" charset="0"/>
              </a:rPr>
              <a:t>cavalry, </a:t>
            </a:r>
          </a:p>
          <a:p>
            <a:pPr marL="0" indent="0">
              <a:buNone/>
            </a:pPr>
            <a:r>
              <a:rPr lang="en-GB" sz="2400" dirty="0">
                <a:solidFill>
                  <a:srgbClr val="0070C0"/>
                </a:solidFill>
                <a:latin typeface="Arial" panose="020B0604020202020204" pitchFamily="34" charset="0"/>
                <a:cs typeface="Arial" panose="020B0604020202020204" pitchFamily="34" charset="0"/>
              </a:rPr>
              <a:t>artillery, </a:t>
            </a:r>
          </a:p>
          <a:p>
            <a:pPr marL="0" indent="0">
              <a:buNone/>
            </a:pPr>
            <a:r>
              <a:rPr lang="en-GB" sz="2400" dirty="0">
                <a:solidFill>
                  <a:srgbClr val="0070C0"/>
                </a:solidFill>
                <a:latin typeface="Arial" panose="020B0604020202020204" pitchFamily="34" charset="0"/>
                <a:cs typeface="Arial" panose="020B0604020202020204" pitchFamily="34" charset="0"/>
              </a:rPr>
              <a:t>the number of people who can fire, </a:t>
            </a:r>
          </a:p>
          <a:p>
            <a:pPr marL="0" indent="0">
              <a:buNone/>
            </a:pPr>
            <a:r>
              <a:rPr lang="en-GB" sz="2400" dirty="0">
                <a:solidFill>
                  <a:srgbClr val="0070C0"/>
                </a:solidFill>
                <a:latin typeface="Arial" panose="020B0604020202020204" pitchFamily="34" charset="0"/>
                <a:cs typeface="Arial" panose="020B0604020202020204" pitchFamily="34" charset="0"/>
              </a:rPr>
              <a:t>how easy it is to move as a unit in this formation</a:t>
            </a:r>
          </a:p>
          <a:p>
            <a:pPr marL="0" indent="0">
              <a:buNone/>
            </a:pPr>
            <a:endParaRPr lang="en-GB" sz="24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92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9" y="113696"/>
            <a:ext cx="7886700" cy="1325563"/>
          </a:xfrm>
        </p:spPr>
        <p:txBody>
          <a:bodyPr>
            <a:normAutofit/>
          </a:bodyPr>
          <a:lstStyle/>
          <a:p>
            <a:r>
              <a:rPr lang="en-GB" sz="3600" dirty="0" smtClean="0">
                <a:solidFill>
                  <a:srgbClr val="0070C0"/>
                </a:solidFill>
                <a:latin typeface="Arial" panose="020B0604020202020204" pitchFamily="34" charset="0"/>
                <a:cs typeface="Arial" panose="020B0604020202020204" pitchFamily="34" charset="0"/>
              </a:rPr>
              <a:t>Square formation</a:t>
            </a:r>
            <a:endParaRPr lang="en-GB" sz="3600"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43113" y="1439259"/>
            <a:ext cx="8257773" cy="4351338"/>
          </a:xfrm>
        </p:spPr>
        <p:txBody>
          <a:bodyPr>
            <a:noAutofit/>
          </a:bodyPr>
          <a:lstStyle/>
          <a:p>
            <a:r>
              <a:rPr lang="en-GB" sz="2400" dirty="0" smtClean="0">
                <a:solidFill>
                  <a:srgbClr val="0070C0"/>
                </a:solidFill>
                <a:latin typeface="Arial" panose="020B0604020202020204" pitchFamily="34" charset="0"/>
                <a:cs typeface="Arial" panose="020B0604020202020204" pitchFamily="34" charset="0"/>
              </a:rPr>
              <a:t>Follow these instructions</a:t>
            </a:r>
          </a:p>
          <a:p>
            <a:pPr marL="0" indent="0">
              <a:buNone/>
            </a:pPr>
            <a:r>
              <a:rPr lang="en-GB" sz="2400" dirty="0" smtClean="0">
                <a:solidFill>
                  <a:srgbClr val="0070C0"/>
                </a:solidFill>
                <a:latin typeface="Arial" panose="020B0604020202020204" pitchFamily="34" charset="0"/>
                <a:cs typeface="Arial" panose="020B0604020202020204" pitchFamily="34" charset="0"/>
              </a:rPr>
              <a:t>The square must have two ranks</a:t>
            </a:r>
          </a:p>
          <a:p>
            <a:pPr marL="0" indent="0">
              <a:buNone/>
            </a:pPr>
            <a:r>
              <a:rPr lang="en-GB" sz="2400" dirty="0" smtClean="0">
                <a:solidFill>
                  <a:srgbClr val="0070C0"/>
                </a:solidFill>
                <a:latin typeface="Arial" panose="020B0604020202020204" pitchFamily="34" charset="0"/>
                <a:cs typeface="Arial" panose="020B0604020202020204" pitchFamily="34" charset="0"/>
              </a:rPr>
              <a:t>The front rank must kneel</a:t>
            </a:r>
          </a:p>
          <a:p>
            <a:pPr marL="0" indent="0">
              <a:buNone/>
            </a:pPr>
            <a:r>
              <a:rPr lang="en-GB" sz="2400" dirty="0" smtClean="0">
                <a:solidFill>
                  <a:srgbClr val="0070C0"/>
                </a:solidFill>
                <a:latin typeface="Arial" panose="020B0604020202020204" pitchFamily="34" charset="0"/>
                <a:cs typeface="Arial" panose="020B0604020202020204" pitchFamily="34" charset="0"/>
              </a:rPr>
              <a:t>The sides of the square have a total of six people per side</a:t>
            </a:r>
          </a:p>
          <a:p>
            <a:pPr marL="0" indent="0">
              <a:buNone/>
            </a:pPr>
            <a:r>
              <a:rPr lang="en-GB" sz="2400" dirty="0" smtClean="0">
                <a:solidFill>
                  <a:srgbClr val="0070C0"/>
                </a:solidFill>
                <a:latin typeface="Arial" panose="020B0604020202020204" pitchFamily="34" charset="0"/>
                <a:cs typeface="Arial" panose="020B0604020202020204" pitchFamily="34" charset="0"/>
              </a:rPr>
              <a:t>You also need 2 officers to inspect the square and make sure that the ranks are straight</a:t>
            </a:r>
          </a:p>
          <a:p>
            <a:pPr marL="0" indent="0">
              <a:buNone/>
            </a:pPr>
            <a:r>
              <a:rPr lang="en-GB" sz="2400" dirty="0" smtClean="0">
                <a:solidFill>
                  <a:srgbClr val="0070C0"/>
                </a:solidFill>
                <a:latin typeface="Arial" panose="020B0604020202020204" pitchFamily="34" charset="0"/>
                <a:cs typeface="Arial" panose="020B0604020202020204" pitchFamily="34" charset="0"/>
              </a:rPr>
              <a:t>You have 45 seconds to form the square.</a:t>
            </a:r>
          </a:p>
          <a:p>
            <a:pPr marL="0" indent="0">
              <a:buNone/>
            </a:pPr>
            <a:endParaRPr lang="en-GB" sz="2400" dirty="0">
              <a:solidFill>
                <a:srgbClr val="0070C0"/>
              </a:solidFill>
              <a:latin typeface="Arial" panose="020B0604020202020204" pitchFamily="34" charset="0"/>
              <a:cs typeface="Arial" panose="020B0604020202020204" pitchFamily="34" charset="0"/>
            </a:endParaRPr>
          </a:p>
          <a:p>
            <a:endParaRPr lang="en-GB" sz="2400" dirty="0" smtClean="0">
              <a:solidFill>
                <a:srgbClr val="0070C0"/>
              </a:solidFill>
              <a:latin typeface="Arial" panose="020B0604020202020204" pitchFamily="34" charset="0"/>
              <a:cs typeface="Arial" panose="020B0604020202020204" pitchFamily="34" charset="0"/>
            </a:endParaRPr>
          </a:p>
          <a:p>
            <a:pPr marL="0" indent="0">
              <a:buNone/>
            </a:pPr>
            <a:r>
              <a:rPr lang="en-GB" sz="2400" b="1" dirty="0" smtClean="0">
                <a:solidFill>
                  <a:srgbClr val="0070C0"/>
                </a:solidFill>
                <a:latin typeface="Arial" panose="020B0604020202020204" pitchFamily="34" charset="0"/>
                <a:cs typeface="Arial" panose="020B0604020202020204" pitchFamily="34" charset="0"/>
              </a:rPr>
              <a:t>Extension:</a:t>
            </a:r>
            <a:r>
              <a:rPr lang="en-GB" sz="2400" dirty="0" smtClean="0">
                <a:solidFill>
                  <a:srgbClr val="0070C0"/>
                </a:solidFill>
                <a:latin typeface="Arial" panose="020B0604020202020204" pitchFamily="34" charset="0"/>
                <a:cs typeface="Arial" panose="020B0604020202020204" pitchFamily="34" charset="0"/>
              </a:rPr>
              <a:t> Try going from line formation to square formation without ‘breaking ranks’ (people leaving the line). This will mean that the </a:t>
            </a:r>
            <a:endParaRPr lang="en-GB" sz="24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4656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031" y="-137149"/>
            <a:ext cx="9040969" cy="1325563"/>
          </a:xfrm>
        </p:spPr>
        <p:txBody>
          <a:bodyPr/>
          <a:lstStyle/>
          <a:p>
            <a:r>
              <a:rPr lang="en-GB" dirty="0" smtClean="0">
                <a:solidFill>
                  <a:srgbClr val="0070C0"/>
                </a:solidFill>
                <a:latin typeface="Arial" panose="020B0604020202020204" pitchFamily="34" charset="0"/>
                <a:cs typeface="Arial" panose="020B0604020202020204" pitchFamily="34" charset="0"/>
              </a:rPr>
              <a:t>Create a quick sketch of the square formation</a:t>
            </a:r>
            <a:endParaRPr lang="en-GB"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28650" y="991673"/>
            <a:ext cx="7886700" cy="5185290"/>
          </a:xfrm>
        </p:spPr>
        <p:txBody>
          <a:bodyPr>
            <a:noAutofit/>
          </a:bodyPr>
          <a:lstStyle/>
          <a:p>
            <a:pPr marL="0" indent="0">
              <a:buNone/>
            </a:pPr>
            <a:r>
              <a:rPr lang="en-GB" sz="2400" b="1" dirty="0" smtClean="0">
                <a:solidFill>
                  <a:srgbClr val="0070C0"/>
                </a:solidFill>
                <a:latin typeface="Arial" panose="020B0604020202020204" pitchFamily="34" charset="0"/>
                <a:cs typeface="Arial" panose="020B0604020202020204" pitchFamily="34" charset="0"/>
              </a:rPr>
              <a:t>Annotate your sketch with:</a:t>
            </a:r>
          </a:p>
          <a:p>
            <a:pPr marL="0" indent="0">
              <a:buNone/>
            </a:pPr>
            <a:r>
              <a:rPr lang="en-GB" sz="2400" dirty="0" smtClean="0">
                <a:solidFill>
                  <a:srgbClr val="0070C0"/>
                </a:solidFill>
                <a:latin typeface="Arial" panose="020B0604020202020204" pitchFamily="34" charset="0"/>
                <a:cs typeface="Arial" panose="020B0604020202020204" pitchFamily="34" charset="0"/>
              </a:rPr>
              <a:t>Details about what the people in each rank do</a:t>
            </a:r>
          </a:p>
          <a:p>
            <a:pPr marL="0" indent="0">
              <a:buNone/>
            </a:pPr>
            <a:r>
              <a:rPr lang="en-GB" sz="2400" dirty="0" smtClean="0">
                <a:solidFill>
                  <a:srgbClr val="0070C0"/>
                </a:solidFill>
                <a:latin typeface="Arial" panose="020B0604020202020204" pitchFamily="34" charset="0"/>
                <a:cs typeface="Arial" panose="020B0604020202020204" pitchFamily="34" charset="0"/>
              </a:rPr>
              <a:t>Explanations of the advantages of the formation</a:t>
            </a:r>
          </a:p>
          <a:p>
            <a:pPr marL="0" indent="0">
              <a:buNone/>
            </a:pPr>
            <a:r>
              <a:rPr lang="en-GB" sz="2400" dirty="0" smtClean="0">
                <a:solidFill>
                  <a:srgbClr val="0070C0"/>
                </a:solidFill>
                <a:latin typeface="Arial" panose="020B0604020202020204" pitchFamily="34" charset="0"/>
                <a:cs typeface="Arial" panose="020B0604020202020204" pitchFamily="34" charset="0"/>
              </a:rPr>
              <a:t>Explanations of the disadvantages of the formation</a:t>
            </a:r>
          </a:p>
          <a:p>
            <a:pPr marL="0" indent="0">
              <a:buNone/>
            </a:pPr>
            <a:endParaRPr lang="en-GB" sz="2400" dirty="0">
              <a:solidFill>
                <a:srgbClr val="0070C0"/>
              </a:solidFill>
              <a:latin typeface="Arial" panose="020B0604020202020204" pitchFamily="34" charset="0"/>
              <a:cs typeface="Arial" panose="020B0604020202020204" pitchFamily="34" charset="0"/>
            </a:endParaRPr>
          </a:p>
          <a:p>
            <a:pPr marL="0" indent="0">
              <a:buNone/>
            </a:pPr>
            <a:r>
              <a:rPr lang="en-GB" sz="2400" dirty="0" smtClean="0">
                <a:solidFill>
                  <a:srgbClr val="0070C0"/>
                </a:solidFill>
                <a:latin typeface="Arial" panose="020B0604020202020204" pitchFamily="34" charset="0"/>
                <a:cs typeface="Arial" panose="020B0604020202020204" pitchFamily="34" charset="0"/>
              </a:rPr>
              <a:t>Make sure that you have subheading to show what your formation is called</a:t>
            </a:r>
          </a:p>
          <a:p>
            <a:pPr marL="0" indent="0">
              <a:buNone/>
            </a:pPr>
            <a:endParaRPr lang="en-GB" sz="2400" dirty="0">
              <a:solidFill>
                <a:srgbClr val="0070C0"/>
              </a:solidFill>
              <a:latin typeface="Arial" panose="020B0604020202020204" pitchFamily="34" charset="0"/>
              <a:cs typeface="Arial" panose="020B0604020202020204" pitchFamily="34" charset="0"/>
            </a:endParaRPr>
          </a:p>
          <a:p>
            <a:pPr marL="0" indent="0">
              <a:buNone/>
            </a:pPr>
            <a:r>
              <a:rPr lang="en-GB" sz="2400" b="1" dirty="0" smtClean="0">
                <a:solidFill>
                  <a:srgbClr val="0070C0"/>
                </a:solidFill>
                <a:latin typeface="Arial" panose="020B0604020202020204" pitchFamily="34" charset="0"/>
                <a:cs typeface="Arial" panose="020B0604020202020204" pitchFamily="34" charset="0"/>
              </a:rPr>
              <a:t>Hint - Think about: </a:t>
            </a:r>
          </a:p>
          <a:p>
            <a:pPr marL="0" indent="0">
              <a:buNone/>
            </a:pPr>
            <a:r>
              <a:rPr lang="en-GB" sz="2400" dirty="0" smtClean="0">
                <a:solidFill>
                  <a:srgbClr val="0070C0"/>
                </a:solidFill>
                <a:latin typeface="Arial" panose="020B0604020202020204" pitchFamily="34" charset="0"/>
                <a:cs typeface="Arial" panose="020B0604020202020204" pitchFamily="34" charset="0"/>
              </a:rPr>
              <a:t>cavalry, </a:t>
            </a:r>
          </a:p>
          <a:p>
            <a:pPr marL="0" indent="0">
              <a:buNone/>
            </a:pPr>
            <a:r>
              <a:rPr lang="en-GB" sz="2400" dirty="0" smtClean="0">
                <a:solidFill>
                  <a:srgbClr val="0070C0"/>
                </a:solidFill>
                <a:latin typeface="Arial" panose="020B0604020202020204" pitchFamily="34" charset="0"/>
                <a:cs typeface="Arial" panose="020B0604020202020204" pitchFamily="34" charset="0"/>
              </a:rPr>
              <a:t>artillery, </a:t>
            </a:r>
          </a:p>
          <a:p>
            <a:pPr marL="0" indent="0">
              <a:buNone/>
            </a:pPr>
            <a:r>
              <a:rPr lang="en-GB" sz="2400" dirty="0" smtClean="0">
                <a:solidFill>
                  <a:srgbClr val="0070C0"/>
                </a:solidFill>
                <a:latin typeface="Arial" panose="020B0604020202020204" pitchFamily="34" charset="0"/>
                <a:cs typeface="Arial" panose="020B0604020202020204" pitchFamily="34" charset="0"/>
              </a:rPr>
              <a:t>the number of people who can fire, </a:t>
            </a:r>
          </a:p>
          <a:p>
            <a:pPr marL="0" indent="0">
              <a:buNone/>
            </a:pPr>
            <a:r>
              <a:rPr lang="en-GB" sz="2400" dirty="0" smtClean="0">
                <a:solidFill>
                  <a:srgbClr val="0070C0"/>
                </a:solidFill>
                <a:latin typeface="Arial" panose="020B0604020202020204" pitchFamily="34" charset="0"/>
                <a:cs typeface="Arial" panose="020B0604020202020204" pitchFamily="34" charset="0"/>
              </a:rPr>
              <a:t>how easy it is to move as a unit in this formation</a:t>
            </a:r>
            <a:endParaRPr lang="en-GB" sz="24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9886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6453"/>
            <a:ext cx="7886700" cy="1325563"/>
          </a:xfrm>
        </p:spPr>
        <p:txBody>
          <a:bodyPr>
            <a:normAutofit/>
          </a:bodyPr>
          <a:lstStyle/>
          <a:p>
            <a:r>
              <a:rPr lang="en-GB" sz="3600" dirty="0" smtClean="0">
                <a:solidFill>
                  <a:srgbClr val="0070C0"/>
                </a:solidFill>
                <a:latin typeface="Arial" panose="020B0604020202020204" pitchFamily="34" charset="0"/>
                <a:cs typeface="Arial" panose="020B0604020202020204" pitchFamily="34" charset="0"/>
              </a:rPr>
              <a:t>Where do you place your men?</a:t>
            </a:r>
            <a:endParaRPr lang="en-GB" sz="3600"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0" y="1163890"/>
            <a:ext cx="9144000" cy="4351338"/>
          </a:xfrm>
        </p:spPr>
        <p:txBody>
          <a:bodyPr/>
          <a:lstStyle/>
          <a:p>
            <a:r>
              <a:rPr lang="en-GB" sz="2400" dirty="0" smtClean="0">
                <a:solidFill>
                  <a:srgbClr val="0070C0"/>
                </a:solidFill>
                <a:latin typeface="Arial" panose="020B0604020202020204" pitchFamily="34" charset="0"/>
                <a:cs typeface="Arial" panose="020B0604020202020204" pitchFamily="34" charset="0"/>
              </a:rPr>
              <a:t>The enemy artillery (long range guns) are on the hill opposite. </a:t>
            </a:r>
          </a:p>
          <a:p>
            <a:r>
              <a:rPr lang="en-GB" sz="2400" dirty="0" smtClean="0">
                <a:solidFill>
                  <a:srgbClr val="0070C0"/>
                </a:solidFill>
                <a:latin typeface="Arial" panose="020B0604020202020204" pitchFamily="34" charset="0"/>
                <a:cs typeface="Arial" panose="020B0604020202020204" pitchFamily="34" charset="0"/>
              </a:rPr>
              <a:t>The enemy are about to send their infantry (foot soldiers) to attack you</a:t>
            </a:r>
          </a:p>
          <a:p>
            <a:r>
              <a:rPr lang="en-GB" sz="2400" dirty="0" smtClean="0">
                <a:solidFill>
                  <a:srgbClr val="0070C0"/>
                </a:solidFill>
                <a:latin typeface="Arial" panose="020B0604020202020204" pitchFamily="34" charset="0"/>
                <a:cs typeface="Arial" panose="020B0604020202020204" pitchFamily="34" charset="0"/>
              </a:rPr>
              <a:t>On your mini-whiteboard, pick the best location to position your men, and explain your answer</a:t>
            </a:r>
          </a:p>
          <a:p>
            <a:pPr marL="0" indent="0">
              <a:buNone/>
            </a:pPr>
            <a:endParaRPr lang="en-GB" sz="2400" dirty="0" smtClean="0">
              <a:solidFill>
                <a:srgbClr val="0070C0"/>
              </a:solidFill>
              <a:latin typeface="Arial" panose="020B0604020202020204" pitchFamily="34" charset="0"/>
              <a:cs typeface="Arial" panose="020B0604020202020204" pitchFamily="34" charset="0"/>
            </a:endParaRPr>
          </a:p>
          <a:p>
            <a:pPr marL="0" indent="0">
              <a:buNone/>
            </a:pPr>
            <a:r>
              <a:rPr lang="en-GB" sz="2400" dirty="0" smtClean="0">
                <a:solidFill>
                  <a:srgbClr val="0070C0"/>
                </a:solidFill>
                <a:latin typeface="Arial" panose="020B0604020202020204" pitchFamily="34" charset="0"/>
                <a:cs typeface="Arial" panose="020B0604020202020204" pitchFamily="34" charset="0"/>
              </a:rPr>
              <a:t>S+C: Which battle formation should you use?</a:t>
            </a:r>
            <a:endParaRPr lang="en-GB" sz="2400" dirty="0">
              <a:solidFill>
                <a:srgbClr val="0070C0"/>
              </a:solidFill>
              <a:latin typeface="Arial" panose="020B0604020202020204" pitchFamily="34" charset="0"/>
              <a:cs typeface="Arial" panose="020B0604020202020204" pitchFamily="34" charset="0"/>
            </a:endParaRPr>
          </a:p>
        </p:txBody>
      </p:sp>
      <p:sp>
        <p:nvSpPr>
          <p:cNvPr id="4" name="Freeform 3"/>
          <p:cNvSpPr/>
          <p:nvPr/>
        </p:nvSpPr>
        <p:spPr>
          <a:xfrm rot="166546">
            <a:off x="785610" y="5009829"/>
            <a:ext cx="7729739" cy="2034916"/>
          </a:xfrm>
          <a:custGeom>
            <a:avLst/>
            <a:gdLst>
              <a:gd name="connsiteX0" fmla="*/ 0 w 7572778"/>
              <a:gd name="connsiteY0" fmla="*/ 1725823 h 1725823"/>
              <a:gd name="connsiteX1" fmla="*/ 1532586 w 7572778"/>
              <a:gd name="connsiteY1" fmla="*/ 54 h 1725823"/>
              <a:gd name="connsiteX2" fmla="*/ 3490175 w 7572778"/>
              <a:gd name="connsiteY2" fmla="*/ 1661428 h 1725823"/>
              <a:gd name="connsiteX3" fmla="*/ 5743978 w 7572778"/>
              <a:gd name="connsiteY3" fmla="*/ 502330 h 1725823"/>
              <a:gd name="connsiteX4" fmla="*/ 7572778 w 7572778"/>
              <a:gd name="connsiteY4" fmla="*/ 1506882 h 17258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72778" h="1725823">
                <a:moveTo>
                  <a:pt x="0" y="1725823"/>
                </a:moveTo>
                <a:cubicBezTo>
                  <a:pt x="475445" y="868304"/>
                  <a:pt x="950890" y="10786"/>
                  <a:pt x="1532586" y="54"/>
                </a:cubicBezTo>
                <a:cubicBezTo>
                  <a:pt x="2114282" y="-10678"/>
                  <a:pt x="2788276" y="1577715"/>
                  <a:pt x="3490175" y="1661428"/>
                </a:cubicBezTo>
                <a:cubicBezTo>
                  <a:pt x="4192074" y="1745141"/>
                  <a:pt x="5063544" y="528088"/>
                  <a:pt x="5743978" y="502330"/>
                </a:cubicBezTo>
                <a:cubicBezTo>
                  <a:pt x="6424412" y="476572"/>
                  <a:pt x="7242220" y="1322285"/>
                  <a:pt x="7572778" y="1506882"/>
                </a:cubicBezTo>
              </a:path>
            </a:pathLst>
          </a:custGeom>
          <a:solidFill>
            <a:srgbClr val="92D050"/>
          </a:solid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070C0"/>
              </a:solidFill>
              <a:latin typeface="Arial" panose="020B0604020202020204" pitchFamily="34" charset="0"/>
              <a:cs typeface="Arial" panose="020B0604020202020204" pitchFamily="34" charset="0"/>
            </a:endParaRPr>
          </a:p>
        </p:txBody>
      </p:sp>
      <p:sp>
        <p:nvSpPr>
          <p:cNvPr id="5" name="TextBox 4"/>
          <p:cNvSpPr txBox="1"/>
          <p:nvPr/>
        </p:nvSpPr>
        <p:spPr>
          <a:xfrm>
            <a:off x="6156102" y="4461574"/>
            <a:ext cx="1455313" cy="646331"/>
          </a:xfrm>
          <a:prstGeom prst="rect">
            <a:avLst/>
          </a:prstGeom>
          <a:noFill/>
        </p:spPr>
        <p:txBody>
          <a:bodyPr wrap="square" rtlCol="0">
            <a:spAutoFit/>
          </a:bodyPr>
          <a:lstStyle/>
          <a:p>
            <a:r>
              <a:rPr lang="en-GB" dirty="0" smtClean="0">
                <a:solidFill>
                  <a:srgbClr val="0070C0"/>
                </a:solidFill>
                <a:latin typeface="Arial" panose="020B0604020202020204" pitchFamily="34" charset="0"/>
                <a:cs typeface="Arial" panose="020B0604020202020204" pitchFamily="34" charset="0"/>
              </a:rPr>
              <a:t>Enemy artillery</a:t>
            </a:r>
            <a:endParaRPr lang="en-GB" dirty="0">
              <a:solidFill>
                <a:srgbClr val="0070C0"/>
              </a:solidFill>
              <a:latin typeface="Arial" panose="020B0604020202020204" pitchFamily="34" charset="0"/>
              <a:cs typeface="Arial" panose="020B0604020202020204" pitchFamily="34" charset="0"/>
            </a:endParaRPr>
          </a:p>
        </p:txBody>
      </p:sp>
      <p:sp>
        <p:nvSpPr>
          <p:cNvPr id="6" name="Down Arrow 5"/>
          <p:cNvSpPr/>
          <p:nvPr/>
        </p:nvSpPr>
        <p:spPr>
          <a:xfrm>
            <a:off x="6478073" y="5061397"/>
            <a:ext cx="309093" cy="3219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0070C0"/>
              </a:solidFill>
              <a:latin typeface="Arial" panose="020B0604020202020204" pitchFamily="34" charset="0"/>
              <a:cs typeface="Arial" panose="020B0604020202020204" pitchFamily="34" charset="0"/>
            </a:endParaRPr>
          </a:p>
        </p:txBody>
      </p:sp>
      <p:sp>
        <p:nvSpPr>
          <p:cNvPr id="7" name="TextBox 6"/>
          <p:cNvSpPr txBox="1"/>
          <p:nvPr/>
        </p:nvSpPr>
        <p:spPr>
          <a:xfrm>
            <a:off x="1056068" y="5326846"/>
            <a:ext cx="499861" cy="369332"/>
          </a:xfrm>
          <a:prstGeom prst="rect">
            <a:avLst/>
          </a:prstGeom>
          <a:noFill/>
        </p:spPr>
        <p:txBody>
          <a:bodyPr wrap="square" rtlCol="0">
            <a:spAutoFit/>
          </a:bodyPr>
          <a:lstStyle/>
          <a:p>
            <a:r>
              <a:rPr lang="en-GB" dirty="0" smtClean="0">
                <a:solidFill>
                  <a:srgbClr val="0070C0"/>
                </a:solidFill>
                <a:latin typeface="Arial" panose="020B0604020202020204" pitchFamily="34" charset="0"/>
                <a:cs typeface="Arial" panose="020B0604020202020204" pitchFamily="34" charset="0"/>
              </a:rPr>
              <a:t>A</a:t>
            </a:r>
            <a:endParaRPr lang="en-GB" dirty="0">
              <a:solidFill>
                <a:srgbClr val="0070C0"/>
              </a:solidFill>
              <a:latin typeface="Arial" panose="020B0604020202020204" pitchFamily="34" charset="0"/>
              <a:cs typeface="Arial" panose="020B0604020202020204" pitchFamily="34" charset="0"/>
            </a:endParaRPr>
          </a:p>
        </p:txBody>
      </p:sp>
      <p:sp>
        <p:nvSpPr>
          <p:cNvPr id="8" name="TextBox 7"/>
          <p:cNvSpPr txBox="1"/>
          <p:nvPr/>
        </p:nvSpPr>
        <p:spPr>
          <a:xfrm>
            <a:off x="2109989" y="4505959"/>
            <a:ext cx="499861" cy="369332"/>
          </a:xfrm>
          <a:prstGeom prst="rect">
            <a:avLst/>
          </a:prstGeom>
          <a:noFill/>
        </p:spPr>
        <p:txBody>
          <a:bodyPr wrap="square" rtlCol="0">
            <a:spAutoFit/>
          </a:bodyPr>
          <a:lstStyle/>
          <a:p>
            <a:r>
              <a:rPr lang="en-GB" dirty="0" smtClean="0">
                <a:solidFill>
                  <a:srgbClr val="0070C0"/>
                </a:solidFill>
                <a:latin typeface="Arial" panose="020B0604020202020204" pitchFamily="34" charset="0"/>
                <a:cs typeface="Arial" panose="020B0604020202020204" pitchFamily="34" charset="0"/>
              </a:rPr>
              <a:t>B</a:t>
            </a:r>
            <a:endParaRPr lang="en-GB" dirty="0">
              <a:solidFill>
                <a:srgbClr val="0070C0"/>
              </a:solidFill>
              <a:latin typeface="Arial" panose="020B0604020202020204" pitchFamily="34" charset="0"/>
              <a:cs typeface="Arial" panose="020B0604020202020204" pitchFamily="34" charset="0"/>
            </a:endParaRPr>
          </a:p>
        </p:txBody>
      </p:sp>
      <p:sp>
        <p:nvSpPr>
          <p:cNvPr id="9" name="TextBox 8"/>
          <p:cNvSpPr txBox="1"/>
          <p:nvPr/>
        </p:nvSpPr>
        <p:spPr>
          <a:xfrm>
            <a:off x="3037268" y="5115777"/>
            <a:ext cx="499861" cy="369332"/>
          </a:xfrm>
          <a:prstGeom prst="rect">
            <a:avLst/>
          </a:prstGeom>
          <a:noFill/>
        </p:spPr>
        <p:txBody>
          <a:bodyPr wrap="square" rtlCol="0">
            <a:spAutoFit/>
          </a:bodyPr>
          <a:lstStyle/>
          <a:p>
            <a:r>
              <a:rPr lang="en-GB" dirty="0" smtClean="0">
                <a:solidFill>
                  <a:srgbClr val="0070C0"/>
                </a:solidFill>
                <a:latin typeface="Arial" panose="020B0604020202020204" pitchFamily="34" charset="0"/>
                <a:cs typeface="Arial" panose="020B0604020202020204" pitchFamily="34" charset="0"/>
              </a:rPr>
              <a:t>C</a:t>
            </a:r>
            <a:endParaRPr lang="en-GB"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38386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356" y="-214423"/>
            <a:ext cx="8309288" cy="1325563"/>
          </a:xfrm>
        </p:spPr>
        <p:txBody>
          <a:bodyPr/>
          <a:lstStyle/>
          <a:p>
            <a:r>
              <a:rPr lang="en-GB" dirty="0" smtClean="0">
                <a:solidFill>
                  <a:srgbClr val="0070C0"/>
                </a:solidFill>
                <a:latin typeface="Arial" panose="020B0604020202020204" pitchFamily="34" charset="0"/>
                <a:cs typeface="Arial" panose="020B0604020202020204" pitchFamily="34" charset="0"/>
              </a:rPr>
              <a:t>Create a freeze frame based on this quote:</a:t>
            </a:r>
            <a:endParaRPr lang="en-GB"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79511" y="734096"/>
            <a:ext cx="8584977" cy="5834129"/>
          </a:xfrm>
        </p:spPr>
        <p:txBody>
          <a:bodyPr>
            <a:normAutofit/>
          </a:bodyPr>
          <a:lstStyle/>
          <a:p>
            <a:pPr marL="0" indent="0">
              <a:buNone/>
            </a:pPr>
            <a:r>
              <a:rPr lang="en-GB" sz="2400" dirty="0" smtClean="0">
                <a:solidFill>
                  <a:srgbClr val="0070C0"/>
                </a:solidFill>
                <a:latin typeface="Arial" panose="020B0604020202020204" pitchFamily="34" charset="0"/>
                <a:cs typeface="Arial" panose="020B0604020202020204" pitchFamily="34" charset="0"/>
              </a:rPr>
              <a:t>From a letter written by a French soldier, a few days after a battle. He is describing the moment that the French lost an important battle.</a:t>
            </a:r>
          </a:p>
          <a:p>
            <a:endParaRPr lang="en-GB" sz="2400" dirty="0" smtClean="0">
              <a:solidFill>
                <a:srgbClr val="0070C0"/>
              </a:solidFill>
              <a:latin typeface="Arial" panose="020B0604020202020204" pitchFamily="34" charset="0"/>
              <a:cs typeface="Arial" panose="020B0604020202020204" pitchFamily="34" charset="0"/>
            </a:endParaRPr>
          </a:p>
          <a:p>
            <a:pPr marL="0" indent="0">
              <a:buNone/>
            </a:pPr>
            <a:r>
              <a:rPr lang="en-GB" sz="2400" dirty="0" smtClean="0">
                <a:solidFill>
                  <a:srgbClr val="0070C0"/>
                </a:solidFill>
                <a:latin typeface="Arial" panose="020B0604020202020204" pitchFamily="34" charset="0"/>
                <a:cs typeface="Arial" panose="020B0604020202020204" pitchFamily="34" charset="0"/>
              </a:rPr>
              <a:t>“Suddenly someone cried out ‘the Guard [the best unit in the French army] retreats’. Some said it was impossible – the guard had never been beaten before. “Then we have been betrayed” a man next to me shouted. No-one listened to reason and I was forced backwards by a stream of panicking soldiers. There was nothing I could do.”</a:t>
            </a:r>
            <a:endParaRPr lang="en-GB" sz="2400" dirty="0">
              <a:solidFill>
                <a:srgbClr val="0070C0"/>
              </a:solidFill>
              <a:latin typeface="Arial" panose="020B0604020202020204" pitchFamily="34" charset="0"/>
              <a:cs typeface="Arial" panose="020B0604020202020204" pitchFamily="34" charset="0"/>
            </a:endParaRPr>
          </a:p>
          <a:p>
            <a:endParaRPr lang="en-GB" sz="2400" dirty="0" smtClean="0">
              <a:solidFill>
                <a:srgbClr val="0070C0"/>
              </a:solidFill>
              <a:latin typeface="Arial" panose="020B0604020202020204" pitchFamily="34" charset="0"/>
              <a:cs typeface="Arial" panose="020B0604020202020204" pitchFamily="34" charset="0"/>
            </a:endParaRPr>
          </a:p>
          <a:p>
            <a:r>
              <a:rPr lang="en-GB" sz="2400" dirty="0" smtClean="0">
                <a:solidFill>
                  <a:srgbClr val="0070C0"/>
                </a:solidFill>
                <a:latin typeface="Arial" panose="020B0604020202020204" pitchFamily="34" charset="0"/>
                <a:cs typeface="Arial" panose="020B0604020202020204" pitchFamily="34" charset="0"/>
              </a:rPr>
              <a:t>Can we trust what this person says? Why / Why not?</a:t>
            </a:r>
          </a:p>
          <a:p>
            <a:r>
              <a:rPr lang="en-GB" sz="2400" dirty="0" smtClean="0">
                <a:solidFill>
                  <a:srgbClr val="0070C0"/>
                </a:solidFill>
                <a:latin typeface="Arial" panose="020B0604020202020204" pitchFamily="34" charset="0"/>
                <a:cs typeface="Arial" panose="020B0604020202020204" pitchFamily="34" charset="0"/>
              </a:rPr>
              <a:t>What might stop his account from being reliable?</a:t>
            </a:r>
          </a:p>
          <a:p>
            <a:r>
              <a:rPr lang="en-GB" sz="2400" dirty="0" smtClean="0">
                <a:solidFill>
                  <a:srgbClr val="0070C0"/>
                </a:solidFill>
                <a:latin typeface="Arial" panose="020B0604020202020204" pitchFamily="34" charset="0"/>
                <a:cs typeface="Arial" panose="020B0604020202020204" pitchFamily="34" charset="0"/>
              </a:rPr>
              <a:t>What is the purpose of this account? How does it affect how useful this source is?</a:t>
            </a:r>
            <a:endParaRPr lang="en-GB" sz="24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0201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674" y="-162908"/>
            <a:ext cx="8270651" cy="1325563"/>
          </a:xfrm>
        </p:spPr>
        <p:txBody>
          <a:bodyPr/>
          <a:lstStyle/>
          <a:p>
            <a:r>
              <a:rPr lang="en-GB" dirty="0" smtClean="0">
                <a:solidFill>
                  <a:srgbClr val="0070C0"/>
                </a:solidFill>
                <a:latin typeface="Arial" panose="020B0604020202020204" pitchFamily="34" charset="0"/>
                <a:cs typeface="Arial" panose="020B0604020202020204" pitchFamily="34" charset="0"/>
              </a:rPr>
              <a:t>Create a freeze frame based on this quote:</a:t>
            </a:r>
            <a:endParaRPr lang="en-GB" dirty="0">
              <a:solidFill>
                <a:srgbClr val="0070C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80303" y="1162655"/>
            <a:ext cx="8834907" cy="5014308"/>
          </a:xfrm>
        </p:spPr>
        <p:txBody>
          <a:bodyPr>
            <a:normAutofit/>
          </a:bodyPr>
          <a:lstStyle/>
          <a:p>
            <a:pPr marL="0" indent="0">
              <a:buNone/>
            </a:pPr>
            <a:r>
              <a:rPr lang="en-GB" sz="2400" dirty="0" smtClean="0">
                <a:solidFill>
                  <a:srgbClr val="0070C0"/>
                </a:solidFill>
                <a:latin typeface="Arial" panose="020B0604020202020204" pitchFamily="34" charset="0"/>
                <a:cs typeface="Arial" panose="020B0604020202020204" pitchFamily="34" charset="0"/>
              </a:rPr>
              <a:t>A comment by a British soldier who fought in a number of battles against the French. This comes from his memoir, written a 35 years after the end of the war. People made a lot of money by selling their memoirs about the Napoleonic Wars.</a:t>
            </a:r>
          </a:p>
          <a:p>
            <a:pPr marL="0" indent="0">
              <a:buNone/>
            </a:pPr>
            <a:endParaRPr lang="en-GB" sz="2400" dirty="0" smtClean="0">
              <a:solidFill>
                <a:srgbClr val="0070C0"/>
              </a:solidFill>
              <a:latin typeface="Arial" panose="020B0604020202020204" pitchFamily="34" charset="0"/>
              <a:cs typeface="Arial" panose="020B0604020202020204" pitchFamily="34" charset="0"/>
            </a:endParaRPr>
          </a:p>
          <a:p>
            <a:pPr marL="0" indent="0">
              <a:buNone/>
            </a:pPr>
            <a:r>
              <a:rPr lang="en-GB" sz="2400" dirty="0" smtClean="0">
                <a:solidFill>
                  <a:srgbClr val="0070C0"/>
                </a:solidFill>
                <a:latin typeface="Arial" panose="020B0604020202020204" pitchFamily="34" charset="0"/>
                <a:cs typeface="Arial" panose="020B0604020202020204" pitchFamily="34" charset="0"/>
              </a:rPr>
              <a:t>“The French were powerless to resist the superior skill of our musket fire. They fled like scattering chickens when we charged them with bayonets”</a:t>
            </a:r>
            <a:endParaRPr lang="en-GB" sz="2400" dirty="0">
              <a:solidFill>
                <a:srgbClr val="0070C0"/>
              </a:solidFill>
              <a:latin typeface="Arial" panose="020B0604020202020204" pitchFamily="34" charset="0"/>
              <a:cs typeface="Arial" panose="020B0604020202020204" pitchFamily="34" charset="0"/>
            </a:endParaRPr>
          </a:p>
          <a:p>
            <a:endParaRPr lang="en-GB" sz="2400" dirty="0" smtClean="0">
              <a:solidFill>
                <a:srgbClr val="0070C0"/>
              </a:solidFill>
              <a:latin typeface="Arial" panose="020B0604020202020204" pitchFamily="34" charset="0"/>
              <a:cs typeface="Arial" panose="020B0604020202020204" pitchFamily="34" charset="0"/>
            </a:endParaRPr>
          </a:p>
          <a:p>
            <a:r>
              <a:rPr lang="en-GB" sz="2400" dirty="0" smtClean="0">
                <a:solidFill>
                  <a:srgbClr val="0070C0"/>
                </a:solidFill>
                <a:latin typeface="Arial" panose="020B0604020202020204" pitchFamily="34" charset="0"/>
                <a:cs typeface="Arial" panose="020B0604020202020204" pitchFamily="34" charset="0"/>
              </a:rPr>
              <a:t>Can we trust what this person says? Why / Why not?</a:t>
            </a:r>
          </a:p>
          <a:p>
            <a:r>
              <a:rPr lang="en-GB" sz="2400" dirty="0" smtClean="0">
                <a:solidFill>
                  <a:srgbClr val="0070C0"/>
                </a:solidFill>
                <a:latin typeface="Arial" panose="020B0604020202020204" pitchFamily="34" charset="0"/>
                <a:cs typeface="Arial" panose="020B0604020202020204" pitchFamily="34" charset="0"/>
              </a:rPr>
              <a:t>What might stop his account from being reliable?</a:t>
            </a:r>
          </a:p>
          <a:p>
            <a:r>
              <a:rPr lang="en-GB" sz="2400" dirty="0" smtClean="0">
                <a:solidFill>
                  <a:srgbClr val="0070C0"/>
                </a:solidFill>
                <a:latin typeface="Arial" panose="020B0604020202020204" pitchFamily="34" charset="0"/>
                <a:cs typeface="Arial" panose="020B0604020202020204" pitchFamily="34" charset="0"/>
              </a:rPr>
              <a:t>What is the purpose of this account? How does it affect how useful this source is?</a:t>
            </a:r>
            <a:endParaRPr lang="en-GB" sz="24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07585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3017</TotalTime>
  <Words>1022</Words>
  <Application>Microsoft Office PowerPoint</Application>
  <PresentationFormat>On-screen Show (4:3)</PresentationFormat>
  <Paragraphs>109</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Wingdings</vt:lpstr>
      <vt:lpstr>Office Theme</vt:lpstr>
      <vt:lpstr>PowerPoint Presentation</vt:lpstr>
      <vt:lpstr>The experience of battle in the Napoleonic Wars</vt:lpstr>
      <vt:lpstr>Line formation</vt:lpstr>
      <vt:lpstr>Create a quick sketch of the line formation</vt:lpstr>
      <vt:lpstr>Square formation</vt:lpstr>
      <vt:lpstr>Create a quick sketch of the square formation</vt:lpstr>
      <vt:lpstr>Where do you place your men?</vt:lpstr>
      <vt:lpstr>Create a freeze frame based on this quote:</vt:lpstr>
      <vt:lpstr>Create a freeze frame based on this quote:</vt:lpstr>
      <vt:lpstr>Create a freeze frame based on this quote:</vt:lpstr>
      <vt:lpstr>What was battle like in the Napoleonic era?</vt:lpstr>
      <vt:lpstr>To finish off: PMI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Zack White</dc:creator>
  <cp:lastModifiedBy>Zack White</cp:lastModifiedBy>
  <cp:revision>19</cp:revision>
  <dcterms:created xsi:type="dcterms:W3CDTF">2016-04-07T07:35:39Z</dcterms:created>
  <dcterms:modified xsi:type="dcterms:W3CDTF">2016-05-05T07:15:19Z</dcterms:modified>
</cp:coreProperties>
</file>