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57" r:id="rId4"/>
    <p:sldId id="264" r:id="rId5"/>
    <p:sldId id="272" r:id="rId6"/>
    <p:sldId id="258" r:id="rId7"/>
    <p:sldId id="265" r:id="rId8"/>
    <p:sldId id="273" r:id="rId9"/>
    <p:sldId id="262" r:id="rId10"/>
    <p:sldId id="263" r:id="rId11"/>
    <p:sldId id="277" r:id="rId12"/>
    <p:sldId id="260" r:id="rId13"/>
    <p:sldId id="267" r:id="rId14"/>
    <p:sldId id="275" r:id="rId15"/>
    <p:sldId id="259" r:id="rId16"/>
    <p:sldId id="266" r:id="rId17"/>
    <p:sldId id="274" r:id="rId18"/>
    <p:sldId id="261" r:id="rId19"/>
    <p:sldId id="268" r:id="rId20"/>
    <p:sldId id="276" r:id="rId21"/>
    <p:sldId id="269" r:id="rId22"/>
    <p:sldId id="270"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1184A65-C851-4B98-BB09-4BFAF7BEDBCE}" type="datetimeFigureOut">
              <a:rPr lang="en-GB" smtClean="0"/>
              <a:t>21/02/2017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F381EB-30A7-486D-83AC-30AF38EF435E}" type="slidenum">
              <a:rPr lang="en-GB" smtClean="0"/>
              <a:t>‹#›</a:t>
            </a:fld>
            <a:endParaRPr lang="en-GB"/>
          </a:p>
        </p:txBody>
      </p:sp>
    </p:spTree>
    <p:extLst>
      <p:ext uri="{BB962C8B-B14F-4D97-AF65-F5344CB8AC3E}">
        <p14:creationId xmlns:p14="http://schemas.microsoft.com/office/powerpoint/2010/main" val="3407460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184A65-C851-4B98-BB09-4BFAF7BEDBCE}" type="datetimeFigureOut">
              <a:rPr lang="en-GB" smtClean="0"/>
              <a:t>21/02/2017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F381EB-30A7-486D-83AC-30AF38EF435E}" type="slidenum">
              <a:rPr lang="en-GB" smtClean="0"/>
              <a:t>‹#›</a:t>
            </a:fld>
            <a:endParaRPr lang="en-GB"/>
          </a:p>
        </p:txBody>
      </p:sp>
    </p:spTree>
    <p:extLst>
      <p:ext uri="{BB962C8B-B14F-4D97-AF65-F5344CB8AC3E}">
        <p14:creationId xmlns:p14="http://schemas.microsoft.com/office/powerpoint/2010/main" val="148718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184A65-C851-4B98-BB09-4BFAF7BEDBCE}" type="datetimeFigureOut">
              <a:rPr lang="en-GB" smtClean="0"/>
              <a:t>21/02/2017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F381EB-30A7-486D-83AC-30AF38EF435E}" type="slidenum">
              <a:rPr lang="en-GB" smtClean="0"/>
              <a:t>‹#›</a:t>
            </a:fld>
            <a:endParaRPr lang="en-GB"/>
          </a:p>
        </p:txBody>
      </p:sp>
    </p:spTree>
    <p:extLst>
      <p:ext uri="{BB962C8B-B14F-4D97-AF65-F5344CB8AC3E}">
        <p14:creationId xmlns:p14="http://schemas.microsoft.com/office/powerpoint/2010/main" val="2004686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184A65-C851-4B98-BB09-4BFAF7BEDBCE}" type="datetimeFigureOut">
              <a:rPr lang="en-GB" smtClean="0"/>
              <a:t>21/02/2017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F381EB-30A7-486D-83AC-30AF38EF435E}" type="slidenum">
              <a:rPr lang="en-GB" smtClean="0"/>
              <a:t>‹#›</a:t>
            </a:fld>
            <a:endParaRPr lang="en-GB"/>
          </a:p>
        </p:txBody>
      </p:sp>
    </p:spTree>
    <p:extLst>
      <p:ext uri="{BB962C8B-B14F-4D97-AF65-F5344CB8AC3E}">
        <p14:creationId xmlns:p14="http://schemas.microsoft.com/office/powerpoint/2010/main" val="2845704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184A65-C851-4B98-BB09-4BFAF7BEDBCE}" type="datetimeFigureOut">
              <a:rPr lang="en-GB" smtClean="0"/>
              <a:t>21/02/2017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F381EB-30A7-486D-83AC-30AF38EF435E}" type="slidenum">
              <a:rPr lang="en-GB" smtClean="0"/>
              <a:t>‹#›</a:t>
            </a:fld>
            <a:endParaRPr lang="en-GB"/>
          </a:p>
        </p:txBody>
      </p:sp>
    </p:spTree>
    <p:extLst>
      <p:ext uri="{BB962C8B-B14F-4D97-AF65-F5344CB8AC3E}">
        <p14:creationId xmlns:p14="http://schemas.microsoft.com/office/powerpoint/2010/main" val="4191050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1184A65-C851-4B98-BB09-4BFAF7BEDBCE}" type="datetimeFigureOut">
              <a:rPr lang="en-GB" smtClean="0"/>
              <a:t>21/02/2017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F381EB-30A7-486D-83AC-30AF38EF435E}" type="slidenum">
              <a:rPr lang="en-GB" smtClean="0"/>
              <a:t>‹#›</a:t>
            </a:fld>
            <a:endParaRPr lang="en-GB"/>
          </a:p>
        </p:txBody>
      </p:sp>
    </p:spTree>
    <p:extLst>
      <p:ext uri="{BB962C8B-B14F-4D97-AF65-F5344CB8AC3E}">
        <p14:creationId xmlns:p14="http://schemas.microsoft.com/office/powerpoint/2010/main" val="685175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184A65-C851-4B98-BB09-4BFAF7BEDBCE}" type="datetimeFigureOut">
              <a:rPr lang="en-GB" smtClean="0"/>
              <a:t>21/02/2017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4F381EB-30A7-486D-83AC-30AF38EF435E}" type="slidenum">
              <a:rPr lang="en-GB" smtClean="0"/>
              <a:t>‹#›</a:t>
            </a:fld>
            <a:endParaRPr lang="en-GB"/>
          </a:p>
        </p:txBody>
      </p:sp>
    </p:spTree>
    <p:extLst>
      <p:ext uri="{BB962C8B-B14F-4D97-AF65-F5344CB8AC3E}">
        <p14:creationId xmlns:p14="http://schemas.microsoft.com/office/powerpoint/2010/main" val="1046936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1184A65-C851-4B98-BB09-4BFAF7BEDBCE}" type="datetimeFigureOut">
              <a:rPr lang="en-GB" smtClean="0"/>
              <a:t>21/02/2017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4F381EB-30A7-486D-83AC-30AF38EF435E}" type="slidenum">
              <a:rPr lang="en-GB" smtClean="0"/>
              <a:t>‹#›</a:t>
            </a:fld>
            <a:endParaRPr lang="en-GB"/>
          </a:p>
        </p:txBody>
      </p:sp>
    </p:spTree>
    <p:extLst>
      <p:ext uri="{BB962C8B-B14F-4D97-AF65-F5344CB8AC3E}">
        <p14:creationId xmlns:p14="http://schemas.microsoft.com/office/powerpoint/2010/main" val="2769721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184A65-C851-4B98-BB09-4BFAF7BEDBCE}" type="datetimeFigureOut">
              <a:rPr lang="en-GB" smtClean="0"/>
              <a:t>21/02/2017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4F381EB-30A7-486D-83AC-30AF38EF435E}" type="slidenum">
              <a:rPr lang="en-GB" smtClean="0"/>
              <a:t>‹#›</a:t>
            </a:fld>
            <a:endParaRPr lang="en-GB"/>
          </a:p>
        </p:txBody>
      </p:sp>
    </p:spTree>
    <p:extLst>
      <p:ext uri="{BB962C8B-B14F-4D97-AF65-F5344CB8AC3E}">
        <p14:creationId xmlns:p14="http://schemas.microsoft.com/office/powerpoint/2010/main" val="645362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184A65-C851-4B98-BB09-4BFAF7BEDBCE}" type="datetimeFigureOut">
              <a:rPr lang="en-GB" smtClean="0"/>
              <a:t>21/02/2017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F381EB-30A7-486D-83AC-30AF38EF435E}" type="slidenum">
              <a:rPr lang="en-GB" smtClean="0"/>
              <a:t>‹#›</a:t>
            </a:fld>
            <a:endParaRPr lang="en-GB"/>
          </a:p>
        </p:txBody>
      </p:sp>
    </p:spTree>
    <p:extLst>
      <p:ext uri="{BB962C8B-B14F-4D97-AF65-F5344CB8AC3E}">
        <p14:creationId xmlns:p14="http://schemas.microsoft.com/office/powerpoint/2010/main" val="2051083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184A65-C851-4B98-BB09-4BFAF7BEDBCE}" type="datetimeFigureOut">
              <a:rPr lang="en-GB" smtClean="0"/>
              <a:t>21/02/2017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F381EB-30A7-486D-83AC-30AF38EF435E}" type="slidenum">
              <a:rPr lang="en-GB" smtClean="0"/>
              <a:t>‹#›</a:t>
            </a:fld>
            <a:endParaRPr lang="en-GB"/>
          </a:p>
        </p:txBody>
      </p:sp>
    </p:spTree>
    <p:extLst>
      <p:ext uri="{BB962C8B-B14F-4D97-AF65-F5344CB8AC3E}">
        <p14:creationId xmlns:p14="http://schemas.microsoft.com/office/powerpoint/2010/main" val="200209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184A65-C851-4B98-BB09-4BFAF7BEDBCE}" type="datetimeFigureOut">
              <a:rPr lang="en-GB" smtClean="0"/>
              <a:t>21/02/2017</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F381EB-30A7-486D-83AC-30AF38EF435E}" type="slidenum">
              <a:rPr lang="en-GB" smtClean="0"/>
              <a:t>‹#›</a:t>
            </a:fld>
            <a:endParaRPr lang="en-GB"/>
          </a:p>
        </p:txBody>
      </p:sp>
    </p:spTree>
    <p:extLst>
      <p:ext uri="{BB962C8B-B14F-4D97-AF65-F5344CB8AC3E}">
        <p14:creationId xmlns:p14="http://schemas.microsoft.com/office/powerpoint/2010/main" val="33020332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910" y="-540912"/>
            <a:ext cx="8912180" cy="2387600"/>
          </a:xfrm>
        </p:spPr>
        <p:txBody>
          <a:bodyPr>
            <a:normAutofit/>
          </a:bodyPr>
          <a:lstStyle/>
          <a:p>
            <a:r>
              <a:rPr lang="en-GB" sz="2800" dirty="0" smtClean="0">
                <a:solidFill>
                  <a:srgbClr val="0070C0"/>
                </a:solidFill>
                <a:latin typeface="Arial" panose="020B0604020202020204" pitchFamily="34" charset="0"/>
                <a:cs typeface="Arial" panose="020B0604020202020204" pitchFamily="34" charset="0"/>
              </a:rPr>
              <a:t>On your mini-whiteboard:</a:t>
            </a:r>
            <a:br>
              <a:rPr lang="en-GB" sz="2800" dirty="0" smtClean="0">
                <a:solidFill>
                  <a:srgbClr val="0070C0"/>
                </a:solidFill>
                <a:latin typeface="Arial" panose="020B0604020202020204" pitchFamily="34" charset="0"/>
                <a:cs typeface="Arial" panose="020B0604020202020204" pitchFamily="34" charset="0"/>
              </a:rPr>
            </a:br>
            <a:r>
              <a:rPr lang="en-GB" sz="4800" dirty="0" smtClean="0">
                <a:solidFill>
                  <a:srgbClr val="0070C0"/>
                </a:solidFill>
                <a:latin typeface="Arial" panose="020B0604020202020204" pitchFamily="34" charset="0"/>
                <a:cs typeface="Arial" panose="020B0604020202020204" pitchFamily="34" charset="0"/>
              </a:rPr>
              <a:t>How did the French Revolution make people more powerful?</a:t>
            </a:r>
            <a:endParaRPr lang="en-GB" sz="4800" dirty="0">
              <a:solidFill>
                <a:srgbClr val="0070C0"/>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143000" y="2223999"/>
            <a:ext cx="6858000" cy="1655762"/>
          </a:xfrm>
        </p:spPr>
        <p:txBody>
          <a:bodyPr>
            <a:normAutofit/>
          </a:bodyPr>
          <a:lstStyle/>
          <a:p>
            <a:r>
              <a:rPr lang="en-GB" sz="3200" dirty="0" smtClean="0">
                <a:solidFill>
                  <a:srgbClr val="0070C0"/>
                </a:solidFill>
                <a:latin typeface="Arial" panose="020B0604020202020204" pitchFamily="34" charset="0"/>
                <a:cs typeface="Arial" panose="020B0604020202020204" pitchFamily="34" charset="0"/>
              </a:rPr>
              <a:t>S+C: Why is an army run by rich nobles a bad idea?</a:t>
            </a:r>
            <a:endParaRPr lang="en-GB" sz="3200" dirty="0">
              <a:solidFill>
                <a:srgbClr val="0070C0"/>
              </a:solidFill>
              <a:latin typeface="Arial" panose="020B0604020202020204" pitchFamily="34" charset="0"/>
              <a:cs typeface="Arial" panose="020B0604020202020204" pitchFamily="34" charset="0"/>
            </a:endParaRPr>
          </a:p>
        </p:txBody>
      </p:sp>
      <p:sp>
        <p:nvSpPr>
          <p:cNvPr id="4" name="Title 1"/>
          <p:cNvSpPr txBox="1">
            <a:spLocks/>
          </p:cNvSpPr>
          <p:nvPr/>
        </p:nvSpPr>
        <p:spPr>
          <a:xfrm>
            <a:off x="115910" y="2444839"/>
            <a:ext cx="8912180" cy="2387600"/>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4800" b="1" dirty="0" smtClean="0">
                <a:solidFill>
                  <a:srgbClr val="0070C0"/>
                </a:solidFill>
                <a:latin typeface="Arial" panose="020B0604020202020204" pitchFamily="34" charset="0"/>
                <a:cs typeface="Arial" panose="020B0604020202020204" pitchFamily="34" charset="0"/>
              </a:rPr>
              <a:t>Title: The rise of Napoleon</a:t>
            </a:r>
            <a:endParaRPr lang="en-GB" sz="4800" b="1" dirty="0">
              <a:solidFill>
                <a:srgbClr val="0070C0"/>
              </a:solidFill>
              <a:latin typeface="Arial" panose="020B0604020202020204" pitchFamily="34" charset="0"/>
              <a:cs typeface="Arial" panose="020B0604020202020204" pitchFamily="34" charset="0"/>
            </a:endParaRPr>
          </a:p>
        </p:txBody>
      </p:sp>
      <p:sp>
        <p:nvSpPr>
          <p:cNvPr id="5" name="Subtitle 2"/>
          <p:cNvSpPr txBox="1">
            <a:spLocks/>
          </p:cNvSpPr>
          <p:nvPr/>
        </p:nvSpPr>
        <p:spPr>
          <a:xfrm>
            <a:off x="938548" y="5053279"/>
            <a:ext cx="7266904"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3200" dirty="0" smtClean="0">
                <a:solidFill>
                  <a:srgbClr val="0070C0"/>
                </a:solidFill>
                <a:latin typeface="Arial" panose="020B0604020202020204" pitchFamily="34" charset="0"/>
                <a:cs typeface="Arial" panose="020B0604020202020204" pitchFamily="34" charset="0"/>
              </a:rPr>
              <a:t>LO: To analyse how and why Napoleon became the Emperor of France</a:t>
            </a:r>
            <a:endParaRPr lang="en-GB" sz="32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91819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solidFill>
                  <a:srgbClr val="0070C0"/>
                </a:solidFill>
                <a:latin typeface="Arial" panose="020B0604020202020204" pitchFamily="34" charset="0"/>
                <a:cs typeface="Arial" panose="020B0604020202020204" pitchFamily="34" charset="0"/>
              </a:rPr>
              <a:t>A: </a:t>
            </a:r>
            <a:r>
              <a:rPr lang="en-GB" b="1" dirty="0" smtClean="0">
                <a:solidFill>
                  <a:srgbClr val="0070C0"/>
                </a:solidFill>
                <a:latin typeface="Arial" panose="020B0604020202020204" pitchFamily="34" charset="0"/>
                <a:cs typeface="Arial" panose="020B0604020202020204" pitchFamily="34" charset="0"/>
              </a:rPr>
              <a:t>2 power points</a:t>
            </a:r>
            <a:r>
              <a:rPr lang="en-GB" dirty="0" smtClean="0">
                <a:solidFill>
                  <a:srgbClr val="0070C0"/>
                </a:solidFill>
                <a:latin typeface="Arial" panose="020B0604020202020204" pitchFamily="34" charset="0"/>
                <a:cs typeface="Arial" panose="020B0604020202020204" pitchFamily="34" charset="0"/>
              </a:rPr>
              <a:t> The government is grateful to you for saving them, and you become a powerful, trusted and important man.</a:t>
            </a:r>
          </a:p>
          <a:p>
            <a:r>
              <a:rPr lang="en-GB" dirty="0" smtClean="0">
                <a:solidFill>
                  <a:srgbClr val="0070C0"/>
                </a:solidFill>
                <a:latin typeface="Arial" panose="020B0604020202020204" pitchFamily="34" charset="0"/>
                <a:cs typeface="Arial" panose="020B0604020202020204" pitchFamily="34" charset="0"/>
              </a:rPr>
              <a:t>B: </a:t>
            </a:r>
            <a:r>
              <a:rPr lang="en-GB" b="1" dirty="0" smtClean="0">
                <a:solidFill>
                  <a:srgbClr val="0070C0"/>
                </a:solidFill>
                <a:latin typeface="Arial" panose="020B0604020202020204" pitchFamily="34" charset="0"/>
                <a:cs typeface="Arial" panose="020B0604020202020204" pitchFamily="34" charset="0"/>
              </a:rPr>
              <a:t>5 hit points</a:t>
            </a:r>
            <a:r>
              <a:rPr lang="en-GB" dirty="0" smtClean="0">
                <a:solidFill>
                  <a:srgbClr val="0070C0"/>
                </a:solidFill>
                <a:latin typeface="Arial" panose="020B0604020202020204" pitchFamily="34" charset="0"/>
                <a:cs typeface="Arial" panose="020B0604020202020204" pitchFamily="34" charset="0"/>
              </a:rPr>
              <a:t> Have you not learnt about the risk of betraying the government? The government regains control, and has you executed for treason</a:t>
            </a:r>
          </a:p>
          <a:p>
            <a:r>
              <a:rPr lang="en-GB" dirty="0" smtClean="0">
                <a:solidFill>
                  <a:srgbClr val="0070C0"/>
                </a:solidFill>
                <a:latin typeface="Arial" panose="020B0604020202020204" pitchFamily="34" charset="0"/>
                <a:cs typeface="Arial" panose="020B0604020202020204" pitchFamily="34" charset="0"/>
              </a:rPr>
              <a:t>C: </a:t>
            </a:r>
            <a:r>
              <a:rPr lang="en-GB" b="1" dirty="0" smtClean="0">
                <a:solidFill>
                  <a:srgbClr val="0070C0"/>
                </a:solidFill>
                <a:latin typeface="Arial" panose="020B0604020202020204" pitchFamily="34" charset="0"/>
                <a:cs typeface="Arial" panose="020B0604020202020204" pitchFamily="34" charset="0"/>
              </a:rPr>
              <a:t>1 hit point</a:t>
            </a:r>
            <a:r>
              <a:rPr lang="en-GB" dirty="0" smtClean="0">
                <a:solidFill>
                  <a:srgbClr val="0070C0"/>
                </a:solidFill>
                <a:latin typeface="Arial" panose="020B0604020202020204" pitchFamily="34" charset="0"/>
                <a:cs typeface="Arial" panose="020B0604020202020204" pitchFamily="34" charset="0"/>
              </a:rPr>
              <a:t> No-one is convinced by your lies, and your popularity falls</a:t>
            </a:r>
            <a:endParaRPr lang="en-GB" dirty="0">
              <a:solidFill>
                <a:srgbClr val="0070C0"/>
              </a:solidFill>
              <a:latin typeface="Arial" panose="020B0604020202020204" pitchFamily="34" charset="0"/>
              <a:cs typeface="Arial" panose="020B0604020202020204" pitchFamily="34" charset="0"/>
            </a:endParaRPr>
          </a:p>
        </p:txBody>
      </p:sp>
      <p:sp>
        <p:nvSpPr>
          <p:cNvPr id="4" name="Title 3"/>
          <p:cNvSpPr>
            <a:spLocks noGrp="1"/>
          </p:cNvSpPr>
          <p:nvPr>
            <p:ph type="title"/>
          </p:nvPr>
        </p:nvSpPr>
        <p:spPr/>
        <p:txBody>
          <a:bodyPr/>
          <a:lstStyle/>
          <a:p>
            <a:r>
              <a:rPr lang="en-GB" dirty="0" smtClean="0">
                <a:solidFill>
                  <a:srgbClr val="0070C0"/>
                </a:solidFill>
                <a:latin typeface="Arial" panose="020B0604020202020204" pitchFamily="34" charset="0"/>
                <a:cs typeface="Arial" panose="020B0604020202020204" pitchFamily="34" charset="0"/>
              </a:rPr>
              <a:t>Results: Popular Revolt</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3132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latin typeface="Arial" panose="020B0604020202020204" pitchFamily="34" charset="0"/>
                <a:cs typeface="Arial" panose="020B0604020202020204" pitchFamily="34" charset="0"/>
              </a:rPr>
              <a:t>What actually happened</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GB" dirty="0" smtClean="0">
                <a:solidFill>
                  <a:srgbClr val="0070C0"/>
                </a:solidFill>
                <a:latin typeface="Arial" panose="020B0604020202020204" pitchFamily="34" charset="0"/>
                <a:cs typeface="Arial" panose="020B0604020202020204" pitchFamily="34" charset="0"/>
              </a:rPr>
              <a:t>In 1795, Napoleon had turned down a command post, hoping for a better offer. He was therefore effectively in Paris, out of a job, and was not a very important man. However, by siding with the government when the people of Paris rose up against the government, it proved that the government could still trust him, and as a result, he was given an entire army to command in Italy.</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64254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1529" y="0"/>
            <a:ext cx="7886700" cy="1325563"/>
          </a:xfrm>
        </p:spPr>
        <p:txBody>
          <a:bodyPr/>
          <a:lstStyle/>
          <a:p>
            <a:r>
              <a:rPr lang="en-GB" dirty="0" smtClean="0">
                <a:solidFill>
                  <a:srgbClr val="0070C0"/>
                </a:solidFill>
                <a:latin typeface="Arial" panose="020B0604020202020204" pitchFamily="34" charset="0"/>
                <a:cs typeface="Arial" panose="020B0604020202020204" pitchFamily="34" charset="0"/>
              </a:rPr>
              <a:t>Tactics on campaign</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28789" y="1300766"/>
            <a:ext cx="8912180" cy="5331854"/>
          </a:xfrm>
        </p:spPr>
        <p:txBody>
          <a:bodyPr>
            <a:normAutofit fontScale="85000" lnSpcReduction="20000"/>
          </a:bodyPr>
          <a:lstStyle/>
          <a:p>
            <a:r>
              <a:rPr lang="en-GB" dirty="0" smtClean="0">
                <a:solidFill>
                  <a:srgbClr val="0070C0"/>
                </a:solidFill>
                <a:latin typeface="Arial" panose="020B0604020202020204" pitchFamily="34" charset="0"/>
                <a:cs typeface="Arial" panose="020B0604020202020204" pitchFamily="34" charset="0"/>
              </a:rPr>
              <a:t>You have been given command of an army, but need to cross the Alps (a mountain range) in order to attack your enemy – the Austrians. People say that the Alps is an ‘impenetrable’ barrier, as there are only a few routes through the mountains. Do you:</a:t>
            </a:r>
          </a:p>
          <a:p>
            <a:endParaRPr lang="en-GB" dirty="0">
              <a:solidFill>
                <a:srgbClr val="0070C0"/>
              </a:solidFill>
              <a:latin typeface="Arial" panose="020B0604020202020204" pitchFamily="34" charset="0"/>
              <a:cs typeface="Arial" panose="020B0604020202020204" pitchFamily="34" charset="0"/>
            </a:endParaRPr>
          </a:p>
          <a:p>
            <a:r>
              <a:rPr lang="en-GB" dirty="0" smtClean="0">
                <a:solidFill>
                  <a:srgbClr val="0070C0"/>
                </a:solidFill>
                <a:latin typeface="Arial" panose="020B0604020202020204" pitchFamily="34" charset="0"/>
                <a:cs typeface="Arial" panose="020B0604020202020204" pitchFamily="34" charset="0"/>
              </a:rPr>
              <a:t>A: Keep you army together. It will take longer to get there, but if you split it up, then there is a risk that parts of it could get lost, and might miss an important battle</a:t>
            </a:r>
          </a:p>
          <a:p>
            <a:r>
              <a:rPr lang="en-GB" dirty="0" smtClean="0">
                <a:solidFill>
                  <a:srgbClr val="0070C0"/>
                </a:solidFill>
                <a:latin typeface="Arial" panose="020B0604020202020204" pitchFamily="34" charset="0"/>
                <a:cs typeface="Arial" panose="020B0604020202020204" pitchFamily="34" charset="0"/>
              </a:rPr>
              <a:t>B: Split your army into three sections and use three different key roads for your infantry (foot soldiers), cavalry (soldiers on horseback) and artillery (guns). This means that you can use the best roads for your artillery, to make sure that they get to the battlefield on time</a:t>
            </a:r>
          </a:p>
          <a:p>
            <a:r>
              <a:rPr lang="en-GB" dirty="0" smtClean="0">
                <a:solidFill>
                  <a:srgbClr val="0070C0"/>
                </a:solidFill>
                <a:latin typeface="Arial" panose="020B0604020202020204" pitchFamily="34" charset="0"/>
                <a:cs typeface="Arial" panose="020B0604020202020204" pitchFamily="34" charset="0"/>
              </a:rPr>
              <a:t>C: Split your army into corps. These have a mix of infantry, cavalry and artillery. They can defend themselves for a short time if they are attacked, and can use different roads, but you will still be splitting your forces</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2270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latin typeface="Arial" panose="020B0604020202020204" pitchFamily="34" charset="0"/>
                <a:cs typeface="Arial" panose="020B0604020202020204" pitchFamily="34" charset="0"/>
              </a:rPr>
              <a:t>Tactics on Campaign</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GB" dirty="0" smtClean="0">
                <a:solidFill>
                  <a:srgbClr val="0070C0"/>
                </a:solidFill>
                <a:latin typeface="Arial" panose="020B0604020202020204" pitchFamily="34" charset="0"/>
                <a:cs typeface="Arial" panose="020B0604020202020204" pitchFamily="34" charset="0"/>
              </a:rPr>
              <a:t>A: </a:t>
            </a:r>
            <a:r>
              <a:rPr lang="en-GB" b="1" dirty="0" smtClean="0">
                <a:solidFill>
                  <a:srgbClr val="0070C0"/>
                </a:solidFill>
                <a:latin typeface="Arial" panose="020B0604020202020204" pitchFamily="34" charset="0"/>
                <a:cs typeface="Arial" panose="020B0604020202020204" pitchFamily="34" charset="0"/>
              </a:rPr>
              <a:t>1 hit point</a:t>
            </a:r>
            <a:r>
              <a:rPr lang="en-GB" dirty="0" smtClean="0">
                <a:solidFill>
                  <a:srgbClr val="0070C0"/>
                </a:solidFill>
                <a:latin typeface="Arial" panose="020B0604020202020204" pitchFamily="34" charset="0"/>
                <a:cs typeface="Arial" panose="020B0604020202020204" pitchFamily="34" charset="0"/>
              </a:rPr>
              <a:t> Your army takes too long to move into position, and the enemy slip away. You miss a perfect opportunity</a:t>
            </a:r>
          </a:p>
          <a:p>
            <a:r>
              <a:rPr lang="en-GB" dirty="0" smtClean="0">
                <a:solidFill>
                  <a:srgbClr val="0070C0"/>
                </a:solidFill>
                <a:latin typeface="Arial" panose="020B0604020202020204" pitchFamily="34" charset="0"/>
                <a:cs typeface="Arial" panose="020B0604020202020204" pitchFamily="34" charset="0"/>
              </a:rPr>
              <a:t>B: </a:t>
            </a:r>
            <a:r>
              <a:rPr lang="en-GB" b="1" dirty="0" smtClean="0">
                <a:solidFill>
                  <a:srgbClr val="0070C0"/>
                </a:solidFill>
                <a:latin typeface="Arial" panose="020B0604020202020204" pitchFamily="34" charset="0"/>
                <a:cs typeface="Arial" panose="020B0604020202020204" pitchFamily="34" charset="0"/>
              </a:rPr>
              <a:t>3 hit points</a:t>
            </a:r>
            <a:r>
              <a:rPr lang="en-GB" dirty="0" smtClean="0">
                <a:solidFill>
                  <a:srgbClr val="0070C0"/>
                </a:solidFill>
                <a:latin typeface="Arial" panose="020B0604020202020204" pitchFamily="34" charset="0"/>
                <a:cs typeface="Arial" panose="020B0604020202020204" pitchFamily="34" charset="0"/>
              </a:rPr>
              <a:t> The enemy launches a surprise attack on one part of your army, and destroys it. Your army is now crippled, and has to retreat</a:t>
            </a:r>
          </a:p>
          <a:p>
            <a:r>
              <a:rPr lang="en-GB" dirty="0" smtClean="0">
                <a:solidFill>
                  <a:srgbClr val="0070C0"/>
                </a:solidFill>
                <a:latin typeface="Arial" panose="020B0604020202020204" pitchFamily="34" charset="0"/>
                <a:cs typeface="Arial" panose="020B0604020202020204" pitchFamily="34" charset="0"/>
              </a:rPr>
              <a:t>C: </a:t>
            </a:r>
            <a:r>
              <a:rPr lang="en-GB" b="1" dirty="0" smtClean="0">
                <a:solidFill>
                  <a:srgbClr val="0070C0"/>
                </a:solidFill>
                <a:latin typeface="Arial" panose="020B0604020202020204" pitchFamily="34" charset="0"/>
                <a:cs typeface="Arial" panose="020B0604020202020204" pitchFamily="34" charset="0"/>
              </a:rPr>
              <a:t>3 power points</a:t>
            </a:r>
            <a:r>
              <a:rPr lang="en-GB" dirty="0" smtClean="0">
                <a:solidFill>
                  <a:srgbClr val="0070C0"/>
                </a:solidFill>
                <a:latin typeface="Arial" panose="020B0604020202020204" pitchFamily="34" charset="0"/>
                <a:cs typeface="Arial" panose="020B0604020202020204" pitchFamily="34" charset="0"/>
              </a:rPr>
              <a:t> Your new strategy works brilliantly, and the enemy are taken by surprise. Your the army, the government and the French people love you more than ever</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7027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latin typeface="Arial" panose="020B0604020202020204" pitchFamily="34" charset="0"/>
                <a:cs typeface="Arial" panose="020B0604020202020204" pitchFamily="34" charset="0"/>
              </a:rPr>
              <a:t>What actually happened</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GB" dirty="0" smtClean="0">
                <a:solidFill>
                  <a:srgbClr val="0070C0"/>
                </a:solidFill>
                <a:latin typeface="Arial" panose="020B0604020202020204" pitchFamily="34" charset="0"/>
                <a:cs typeface="Arial" panose="020B0604020202020204" pitchFamily="34" charset="0"/>
              </a:rPr>
              <a:t>Napoleon did not completely invent the ‘corps’ system, but he was the first to use it effectively time and time again on campaign. It gave him great flexibility, and allowed him to strike wherever he wanted to. Napoleon therefore often attacked the enemy where they least expected it, and gained himself the nickname ‘the Italian whirlwind’.</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04578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1529" y="0"/>
            <a:ext cx="7886700" cy="1325563"/>
          </a:xfrm>
        </p:spPr>
        <p:txBody>
          <a:bodyPr/>
          <a:lstStyle/>
          <a:p>
            <a:r>
              <a:rPr lang="en-GB" dirty="0" smtClean="0">
                <a:solidFill>
                  <a:srgbClr val="0070C0"/>
                </a:solidFill>
                <a:latin typeface="Arial" panose="020B0604020202020204" pitchFamily="34" charset="0"/>
                <a:cs typeface="Arial" panose="020B0604020202020204" pitchFamily="34" charset="0"/>
              </a:rPr>
              <a:t>The Battle of Lodi</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 y="1146220"/>
            <a:ext cx="8976574" cy="5711780"/>
          </a:xfrm>
        </p:spPr>
        <p:txBody>
          <a:bodyPr>
            <a:normAutofit/>
          </a:bodyPr>
          <a:lstStyle/>
          <a:p>
            <a:r>
              <a:rPr lang="en-GB" dirty="0" smtClean="0">
                <a:solidFill>
                  <a:srgbClr val="0070C0"/>
                </a:solidFill>
                <a:latin typeface="Arial" panose="020B0604020202020204" pitchFamily="34" charset="0"/>
                <a:cs typeface="Arial" panose="020B0604020202020204" pitchFamily="34" charset="0"/>
              </a:rPr>
              <a:t>You have been put in command of an army and have been ordered to attack the Austrian army in Italy. You make a foolish attack on a bridge across a deep river to try and gain the upper hand in the campaign. The attack goes wrong, and men are dying. Do you:</a:t>
            </a:r>
          </a:p>
          <a:p>
            <a:endParaRPr lang="en-GB" dirty="0">
              <a:solidFill>
                <a:srgbClr val="0070C0"/>
              </a:solidFill>
              <a:latin typeface="Arial" panose="020B0604020202020204" pitchFamily="34" charset="0"/>
              <a:cs typeface="Arial" panose="020B0604020202020204" pitchFamily="34" charset="0"/>
            </a:endParaRPr>
          </a:p>
          <a:p>
            <a:r>
              <a:rPr lang="en-GB" dirty="0" smtClean="0">
                <a:solidFill>
                  <a:srgbClr val="0070C0"/>
                </a:solidFill>
                <a:latin typeface="Arial" panose="020B0604020202020204" pitchFamily="34" charset="0"/>
                <a:cs typeface="Arial" panose="020B0604020202020204" pitchFamily="34" charset="0"/>
              </a:rPr>
              <a:t>A: Lead a ‘death or glory’ charge against the enemy to force them off of this vital strategic position</a:t>
            </a:r>
          </a:p>
          <a:p>
            <a:r>
              <a:rPr lang="en-GB" dirty="0" smtClean="0">
                <a:solidFill>
                  <a:srgbClr val="0070C0"/>
                </a:solidFill>
                <a:latin typeface="Arial" panose="020B0604020202020204" pitchFamily="34" charset="0"/>
                <a:cs typeface="Arial" panose="020B0604020202020204" pitchFamily="34" charset="0"/>
              </a:rPr>
              <a:t>B: Commit all of your best men in one final attack to force out the enemy</a:t>
            </a:r>
          </a:p>
          <a:p>
            <a:r>
              <a:rPr lang="en-GB" dirty="0" smtClean="0">
                <a:solidFill>
                  <a:srgbClr val="0070C0"/>
                </a:solidFill>
                <a:latin typeface="Arial" panose="020B0604020202020204" pitchFamily="34" charset="0"/>
                <a:cs typeface="Arial" panose="020B0604020202020204" pitchFamily="34" charset="0"/>
              </a:rPr>
              <a:t>C: Retreat. This will allow your army to regroup and live to fight another day.</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9212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latin typeface="Arial" panose="020B0604020202020204" pitchFamily="34" charset="0"/>
                <a:cs typeface="Arial" panose="020B0604020202020204" pitchFamily="34" charset="0"/>
              </a:rPr>
              <a:t>Results: The Battle of Lodi</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r>
              <a:rPr lang="en-GB" dirty="0" smtClean="0">
                <a:solidFill>
                  <a:srgbClr val="0070C0"/>
                </a:solidFill>
                <a:latin typeface="Arial" panose="020B0604020202020204" pitchFamily="34" charset="0"/>
                <a:cs typeface="Arial" panose="020B0604020202020204" pitchFamily="34" charset="0"/>
              </a:rPr>
              <a:t>A: </a:t>
            </a:r>
            <a:r>
              <a:rPr lang="en-GB" b="1" dirty="0" smtClean="0">
                <a:solidFill>
                  <a:srgbClr val="0070C0"/>
                </a:solidFill>
                <a:latin typeface="Arial" panose="020B0604020202020204" pitchFamily="34" charset="0"/>
                <a:cs typeface="Arial" panose="020B0604020202020204" pitchFamily="34" charset="0"/>
              </a:rPr>
              <a:t>5 power points</a:t>
            </a:r>
            <a:r>
              <a:rPr lang="en-GB" dirty="0" smtClean="0">
                <a:solidFill>
                  <a:srgbClr val="0070C0"/>
                </a:solidFill>
                <a:latin typeface="Arial" panose="020B0604020202020204" pitchFamily="34" charset="0"/>
                <a:cs typeface="Arial" panose="020B0604020202020204" pitchFamily="34" charset="0"/>
              </a:rPr>
              <a:t> By some miracle you are not killed. Your actions inspire your troops, who sweep the enemy off the battlefield. You instantly become a national hero, and the army, government, and the people of France love you</a:t>
            </a:r>
          </a:p>
          <a:p>
            <a:r>
              <a:rPr lang="en-GB" dirty="0" smtClean="0">
                <a:solidFill>
                  <a:srgbClr val="0070C0"/>
                </a:solidFill>
                <a:latin typeface="Arial" panose="020B0604020202020204" pitchFamily="34" charset="0"/>
                <a:cs typeface="Arial" panose="020B0604020202020204" pitchFamily="34" charset="0"/>
              </a:rPr>
              <a:t>B: </a:t>
            </a:r>
            <a:r>
              <a:rPr lang="en-GB" b="1" dirty="0" smtClean="0">
                <a:solidFill>
                  <a:srgbClr val="0070C0"/>
                </a:solidFill>
                <a:latin typeface="Arial" panose="020B0604020202020204" pitchFamily="34" charset="0"/>
                <a:cs typeface="Arial" panose="020B0604020202020204" pitchFamily="34" charset="0"/>
              </a:rPr>
              <a:t>2 power points</a:t>
            </a:r>
            <a:r>
              <a:rPr lang="en-GB" dirty="0" smtClean="0">
                <a:solidFill>
                  <a:srgbClr val="0070C0"/>
                </a:solidFill>
                <a:latin typeface="Arial" panose="020B0604020202020204" pitchFamily="34" charset="0"/>
                <a:cs typeface="Arial" panose="020B0604020202020204" pitchFamily="34" charset="0"/>
              </a:rPr>
              <a:t> A lot of your best men die, but you manage to capture the bridge. Your army’s losses are so large though, that you have to request reinforcements to replace the men who have died</a:t>
            </a:r>
          </a:p>
          <a:p>
            <a:r>
              <a:rPr lang="en-GB" dirty="0" smtClean="0">
                <a:solidFill>
                  <a:srgbClr val="0070C0"/>
                </a:solidFill>
                <a:latin typeface="Arial" panose="020B0604020202020204" pitchFamily="34" charset="0"/>
                <a:cs typeface="Arial" panose="020B0604020202020204" pitchFamily="34" charset="0"/>
              </a:rPr>
              <a:t>C: </a:t>
            </a:r>
            <a:r>
              <a:rPr lang="en-GB" b="1" dirty="0" smtClean="0">
                <a:solidFill>
                  <a:srgbClr val="0070C0"/>
                </a:solidFill>
                <a:latin typeface="Arial" panose="020B0604020202020204" pitchFamily="34" charset="0"/>
                <a:cs typeface="Arial" panose="020B0604020202020204" pitchFamily="34" charset="0"/>
              </a:rPr>
              <a:t>1 hit point</a:t>
            </a:r>
            <a:r>
              <a:rPr lang="en-GB" dirty="0" smtClean="0">
                <a:solidFill>
                  <a:srgbClr val="0070C0"/>
                </a:solidFill>
                <a:latin typeface="Arial" panose="020B0604020202020204" pitchFamily="34" charset="0"/>
                <a:cs typeface="Arial" panose="020B0604020202020204" pitchFamily="34" charset="0"/>
              </a:rPr>
              <a:t> The army and government are not impressed by your cowardice, but you are able to convince then that you were not committing treason, and so escape execution</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9207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latin typeface="Arial" panose="020B0604020202020204" pitchFamily="34" charset="0"/>
                <a:cs typeface="Arial" panose="020B0604020202020204" pitchFamily="34" charset="0"/>
              </a:rPr>
              <a:t>What actually happened</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GB" dirty="0" smtClean="0">
                <a:solidFill>
                  <a:srgbClr val="0070C0"/>
                </a:solidFill>
                <a:latin typeface="Arial" panose="020B0604020202020204" pitchFamily="34" charset="0"/>
                <a:cs typeface="Arial" panose="020B0604020202020204" pitchFamily="34" charset="0"/>
              </a:rPr>
              <a:t>In 1796 Napoleon was given command of an army in Italy, but he was not very experienced. As part of his plan, he ordered an attack on a heavily defended bridge at </a:t>
            </a:r>
            <a:r>
              <a:rPr lang="en-GB" dirty="0" err="1" smtClean="0">
                <a:solidFill>
                  <a:srgbClr val="0070C0"/>
                </a:solidFill>
                <a:latin typeface="Arial" panose="020B0604020202020204" pitchFamily="34" charset="0"/>
                <a:cs typeface="Arial" panose="020B0604020202020204" pitchFamily="34" charset="0"/>
              </a:rPr>
              <a:t>Lodi.Napoleon’s</a:t>
            </a:r>
            <a:r>
              <a:rPr lang="en-GB" dirty="0" smtClean="0">
                <a:solidFill>
                  <a:srgbClr val="0070C0"/>
                </a:solidFill>
                <a:latin typeface="Arial" panose="020B0604020202020204" pitchFamily="34" charset="0"/>
                <a:cs typeface="Arial" panose="020B0604020202020204" pitchFamily="34" charset="0"/>
              </a:rPr>
              <a:t> attack nearly went badly wrong, but his charge, and the arrival of some reinforcements at just the right moment, saved the day. As a result, Napoleon captured Milan for the French, and therefore controlled most of Northern Italy.</a:t>
            </a:r>
          </a:p>
        </p:txBody>
      </p:sp>
    </p:spTree>
    <p:extLst>
      <p:ext uri="{BB962C8B-B14F-4D97-AF65-F5344CB8AC3E}">
        <p14:creationId xmlns:p14="http://schemas.microsoft.com/office/powerpoint/2010/main" val="13419019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8910"/>
            <a:ext cx="7886700" cy="1325563"/>
          </a:xfrm>
        </p:spPr>
        <p:txBody>
          <a:bodyPr/>
          <a:lstStyle/>
          <a:p>
            <a:r>
              <a:rPr lang="en-GB" dirty="0" smtClean="0">
                <a:solidFill>
                  <a:srgbClr val="0070C0"/>
                </a:solidFill>
                <a:latin typeface="Arial" panose="020B0604020202020204" pitchFamily="34" charset="0"/>
                <a:cs typeface="Arial" panose="020B0604020202020204" pitchFamily="34" charset="0"/>
              </a:rPr>
              <a:t>The Egyptian campaign</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34851" y="1378038"/>
            <a:ext cx="8551572" cy="5087155"/>
          </a:xfrm>
        </p:spPr>
        <p:txBody>
          <a:bodyPr>
            <a:normAutofit fontScale="92500" lnSpcReduction="20000"/>
          </a:bodyPr>
          <a:lstStyle/>
          <a:p>
            <a:r>
              <a:rPr lang="en-GB" dirty="0" smtClean="0">
                <a:solidFill>
                  <a:srgbClr val="0070C0"/>
                </a:solidFill>
                <a:latin typeface="Arial" panose="020B0604020202020204" pitchFamily="34" charset="0"/>
                <a:cs typeface="Arial" panose="020B0604020202020204" pitchFamily="34" charset="0"/>
              </a:rPr>
              <a:t>You have been ordered to lead an expedition to capture Egypt from the British. You are successful on land, but the French fleet that keeps you supplied has been wiped out by the British fleet, leaving you stranded in Egypt. You hear that the government is in trouble and may lose control</a:t>
            </a:r>
          </a:p>
          <a:p>
            <a:endParaRPr lang="en-GB" dirty="0" smtClean="0">
              <a:solidFill>
                <a:srgbClr val="0070C0"/>
              </a:solidFill>
              <a:latin typeface="Arial" panose="020B0604020202020204" pitchFamily="34" charset="0"/>
              <a:cs typeface="Arial" panose="020B0604020202020204" pitchFamily="34" charset="0"/>
            </a:endParaRPr>
          </a:p>
          <a:p>
            <a:r>
              <a:rPr lang="en-GB" dirty="0" smtClean="0">
                <a:solidFill>
                  <a:srgbClr val="0070C0"/>
                </a:solidFill>
                <a:latin typeface="Arial" panose="020B0604020202020204" pitchFamily="34" charset="0"/>
                <a:cs typeface="Arial" panose="020B0604020202020204" pitchFamily="34" charset="0"/>
              </a:rPr>
              <a:t>A: Abandon your army and return to France. You can decide whether or not to support the government when you arrive</a:t>
            </a:r>
          </a:p>
          <a:p>
            <a:r>
              <a:rPr lang="en-GB" dirty="0" smtClean="0">
                <a:solidFill>
                  <a:srgbClr val="0070C0"/>
                </a:solidFill>
                <a:latin typeface="Arial" panose="020B0604020202020204" pitchFamily="34" charset="0"/>
                <a:cs typeface="Arial" panose="020B0604020202020204" pitchFamily="34" charset="0"/>
              </a:rPr>
              <a:t>B: Launch a glorious, but risky attack into the Middle East to boost the popularity of the government</a:t>
            </a:r>
          </a:p>
          <a:p>
            <a:r>
              <a:rPr lang="en-GB" dirty="0" smtClean="0">
                <a:solidFill>
                  <a:srgbClr val="0070C0"/>
                </a:solidFill>
                <a:latin typeface="Arial" panose="020B0604020202020204" pitchFamily="34" charset="0"/>
                <a:cs typeface="Arial" panose="020B0604020202020204" pitchFamily="34" charset="0"/>
              </a:rPr>
              <a:t>C: Wait and see what happens. You will be out of harm’s way if the government starts looking for someone to blame</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7586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325" y="223458"/>
            <a:ext cx="8515350" cy="1325563"/>
          </a:xfrm>
        </p:spPr>
        <p:txBody>
          <a:bodyPr/>
          <a:lstStyle/>
          <a:p>
            <a:r>
              <a:rPr lang="en-GB" dirty="0" smtClean="0">
                <a:solidFill>
                  <a:srgbClr val="0070C0"/>
                </a:solidFill>
                <a:latin typeface="Arial" panose="020B0604020202020204" pitchFamily="34" charset="0"/>
                <a:cs typeface="Arial" panose="020B0604020202020204" pitchFamily="34" charset="0"/>
              </a:rPr>
              <a:t>Results: The Egyptian Campaign</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GB" dirty="0" smtClean="0">
                <a:solidFill>
                  <a:srgbClr val="0070C0"/>
                </a:solidFill>
                <a:latin typeface="Arial" panose="020B0604020202020204" pitchFamily="34" charset="0"/>
                <a:cs typeface="Arial" panose="020B0604020202020204" pitchFamily="34" charset="0"/>
              </a:rPr>
              <a:t>A: </a:t>
            </a:r>
            <a:r>
              <a:rPr lang="en-GB" b="1" dirty="0" smtClean="0">
                <a:solidFill>
                  <a:srgbClr val="0070C0"/>
                </a:solidFill>
                <a:latin typeface="Arial" panose="020B0604020202020204" pitchFamily="34" charset="0"/>
                <a:cs typeface="Arial" panose="020B0604020202020204" pitchFamily="34" charset="0"/>
              </a:rPr>
              <a:t>1 hit point </a:t>
            </a:r>
            <a:r>
              <a:rPr lang="en-GB" dirty="0" smtClean="0">
                <a:solidFill>
                  <a:srgbClr val="0070C0"/>
                </a:solidFill>
                <a:latin typeface="Arial" panose="020B0604020202020204" pitchFamily="34" charset="0"/>
                <a:cs typeface="Arial" panose="020B0604020202020204" pitchFamily="34" charset="0"/>
              </a:rPr>
              <a:t>The army in Egypt cannot survive without your leadership and is defeated. The army feels that you have betrayed them.</a:t>
            </a:r>
          </a:p>
          <a:p>
            <a:r>
              <a:rPr lang="en-GB" dirty="0" smtClean="0">
                <a:solidFill>
                  <a:srgbClr val="0070C0"/>
                </a:solidFill>
                <a:latin typeface="Arial" panose="020B0604020202020204" pitchFamily="34" charset="0"/>
                <a:cs typeface="Arial" panose="020B0604020202020204" pitchFamily="34" charset="0"/>
              </a:rPr>
              <a:t>B: </a:t>
            </a:r>
            <a:r>
              <a:rPr lang="en-GB" b="1" dirty="0" smtClean="0">
                <a:solidFill>
                  <a:srgbClr val="0070C0"/>
                </a:solidFill>
                <a:latin typeface="Arial" panose="020B0604020202020204" pitchFamily="34" charset="0"/>
                <a:cs typeface="Arial" panose="020B0604020202020204" pitchFamily="34" charset="0"/>
              </a:rPr>
              <a:t>3 hit points</a:t>
            </a:r>
            <a:r>
              <a:rPr lang="en-GB" dirty="0" smtClean="0">
                <a:solidFill>
                  <a:srgbClr val="0070C0"/>
                </a:solidFill>
                <a:latin typeface="Arial" panose="020B0604020202020204" pitchFamily="34" charset="0"/>
                <a:cs typeface="Arial" panose="020B0604020202020204" pitchFamily="34" charset="0"/>
              </a:rPr>
              <a:t> The plan goes badly wrong, your army is defeated, and you are taken prisoner.</a:t>
            </a:r>
          </a:p>
          <a:p>
            <a:r>
              <a:rPr lang="en-GB" dirty="0" smtClean="0">
                <a:solidFill>
                  <a:srgbClr val="0070C0"/>
                </a:solidFill>
                <a:latin typeface="Arial" panose="020B0604020202020204" pitchFamily="34" charset="0"/>
                <a:cs typeface="Arial" panose="020B0604020202020204" pitchFamily="34" charset="0"/>
              </a:rPr>
              <a:t>C: </a:t>
            </a:r>
            <a:r>
              <a:rPr lang="en-GB" b="1" dirty="0" smtClean="0">
                <a:solidFill>
                  <a:srgbClr val="0070C0"/>
                </a:solidFill>
                <a:latin typeface="Arial" panose="020B0604020202020204" pitchFamily="34" charset="0"/>
                <a:cs typeface="Arial" panose="020B0604020202020204" pitchFamily="34" charset="0"/>
              </a:rPr>
              <a:t>1 hit point</a:t>
            </a:r>
            <a:r>
              <a:rPr lang="en-GB" dirty="0" smtClean="0">
                <a:solidFill>
                  <a:srgbClr val="0070C0"/>
                </a:solidFill>
                <a:latin typeface="Arial" panose="020B0604020202020204" pitchFamily="34" charset="0"/>
                <a:cs typeface="Arial" panose="020B0604020202020204" pitchFamily="34" charset="0"/>
              </a:rPr>
              <a:t> You miss a great chance to increase your power, and the army are not impressed by your lack of action.</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6579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57253456"/>
              </p:ext>
            </p:extLst>
          </p:nvPr>
        </p:nvGraphicFramePr>
        <p:xfrm>
          <a:off x="0" y="1"/>
          <a:ext cx="9144000" cy="6868544"/>
        </p:xfrm>
        <a:graphic>
          <a:graphicData uri="http://schemas.openxmlformats.org/drawingml/2006/table">
            <a:tbl>
              <a:tblPr firstRow="1" bandRow="1">
                <a:tableStyleId>{5940675A-B579-460E-94D1-54222C63F5DA}</a:tableStyleId>
              </a:tblPr>
              <a:tblGrid>
                <a:gridCol w="1949570"/>
                <a:gridCol w="2018581"/>
                <a:gridCol w="948906"/>
                <a:gridCol w="862641"/>
                <a:gridCol w="1742536"/>
                <a:gridCol w="1621766"/>
              </a:tblGrid>
              <a:tr h="690494">
                <a:tc>
                  <a:txBody>
                    <a:bodyPr/>
                    <a:lstStyle/>
                    <a:p>
                      <a:pPr algn="ctr"/>
                      <a:r>
                        <a:rPr lang="en-GB" sz="2000" dirty="0" smtClean="0">
                          <a:solidFill>
                            <a:srgbClr val="0070C0"/>
                          </a:solidFill>
                          <a:latin typeface="Arial" panose="020B0604020202020204" pitchFamily="34" charset="0"/>
                          <a:cs typeface="Arial" panose="020B0604020202020204" pitchFamily="34" charset="0"/>
                        </a:rPr>
                        <a:t>Situation</a:t>
                      </a: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r>
                        <a:rPr lang="en-GB" sz="2000" dirty="0" smtClean="0">
                          <a:solidFill>
                            <a:srgbClr val="0070C0"/>
                          </a:solidFill>
                          <a:latin typeface="Arial" panose="020B0604020202020204" pitchFamily="34" charset="0"/>
                          <a:cs typeface="Arial" panose="020B0604020202020204" pitchFamily="34" charset="0"/>
                        </a:rPr>
                        <a:t>I chose</a:t>
                      </a:r>
                      <a:r>
                        <a:rPr lang="en-GB" sz="2000" baseline="0" dirty="0" smtClean="0">
                          <a:solidFill>
                            <a:srgbClr val="0070C0"/>
                          </a:solidFill>
                          <a:latin typeface="Arial" panose="020B0604020202020204" pitchFamily="34" charset="0"/>
                          <a:cs typeface="Arial" panose="020B0604020202020204" pitchFamily="34" charset="0"/>
                        </a:rPr>
                        <a:t> …. because ……</a:t>
                      </a: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r>
                        <a:rPr lang="en-GB" sz="2000" dirty="0" smtClean="0">
                          <a:solidFill>
                            <a:srgbClr val="0070C0"/>
                          </a:solidFill>
                          <a:latin typeface="Arial" panose="020B0604020202020204" pitchFamily="34" charset="0"/>
                          <a:cs typeface="Arial" panose="020B0604020202020204" pitchFamily="34" charset="0"/>
                        </a:rPr>
                        <a:t>Power points</a:t>
                      </a: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r>
                        <a:rPr lang="en-GB" sz="2000" dirty="0" smtClean="0">
                          <a:solidFill>
                            <a:srgbClr val="0070C0"/>
                          </a:solidFill>
                          <a:latin typeface="Arial" panose="020B0604020202020204" pitchFamily="34" charset="0"/>
                          <a:cs typeface="Arial" panose="020B0604020202020204" pitchFamily="34" charset="0"/>
                        </a:rPr>
                        <a:t>Hit points</a:t>
                      </a: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r>
                        <a:rPr lang="en-GB" sz="2000" dirty="0" smtClean="0">
                          <a:solidFill>
                            <a:srgbClr val="0070C0"/>
                          </a:solidFill>
                          <a:latin typeface="Arial" panose="020B0604020202020204" pitchFamily="34" charset="0"/>
                          <a:cs typeface="Arial" panose="020B0604020202020204" pitchFamily="34" charset="0"/>
                        </a:rPr>
                        <a:t>Napoleon</a:t>
                      </a:r>
                      <a:r>
                        <a:rPr lang="en-GB" sz="2000" baseline="0" dirty="0" smtClean="0">
                          <a:solidFill>
                            <a:srgbClr val="0070C0"/>
                          </a:solidFill>
                          <a:latin typeface="Arial" panose="020B0604020202020204" pitchFamily="34" charset="0"/>
                          <a:cs typeface="Arial" panose="020B0604020202020204" pitchFamily="34" charset="0"/>
                        </a:rPr>
                        <a:t> chose to ….</a:t>
                      </a: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r>
                        <a:rPr lang="en-GB" sz="2000" dirty="0" smtClean="0">
                          <a:solidFill>
                            <a:srgbClr val="0070C0"/>
                          </a:solidFill>
                          <a:latin typeface="Arial" panose="020B0604020202020204" pitchFamily="34" charset="0"/>
                          <a:cs typeface="Arial" panose="020B0604020202020204" pitchFamily="34" charset="0"/>
                        </a:rPr>
                        <a:t>This led to ……</a:t>
                      </a:r>
                      <a:endParaRPr lang="en-GB" sz="2000" dirty="0">
                        <a:solidFill>
                          <a:srgbClr val="0070C0"/>
                        </a:solidFill>
                        <a:latin typeface="Arial" panose="020B0604020202020204" pitchFamily="34" charset="0"/>
                        <a:cs typeface="Arial" panose="020B0604020202020204" pitchFamily="34" charset="0"/>
                      </a:endParaRPr>
                    </a:p>
                  </a:txBody>
                  <a:tcPr/>
                </a:tc>
              </a:tr>
              <a:tr h="881072">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smtClean="0">
                        <a:solidFill>
                          <a:srgbClr val="0070C0"/>
                        </a:solidFill>
                        <a:latin typeface="Arial" panose="020B0604020202020204" pitchFamily="34" charset="0"/>
                        <a:cs typeface="Arial" panose="020B0604020202020204" pitchFamily="34" charset="0"/>
                      </a:endParaRPr>
                    </a:p>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r>
              <a:tr h="881072">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smtClean="0">
                        <a:solidFill>
                          <a:srgbClr val="0070C0"/>
                        </a:solidFill>
                        <a:latin typeface="Arial" panose="020B0604020202020204" pitchFamily="34" charset="0"/>
                        <a:cs typeface="Arial" panose="020B0604020202020204" pitchFamily="34" charset="0"/>
                      </a:endParaRPr>
                    </a:p>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r>
              <a:tr h="881072">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smtClean="0">
                        <a:solidFill>
                          <a:srgbClr val="0070C0"/>
                        </a:solidFill>
                        <a:latin typeface="Arial" panose="020B0604020202020204" pitchFamily="34" charset="0"/>
                        <a:cs typeface="Arial" panose="020B0604020202020204" pitchFamily="34" charset="0"/>
                      </a:endParaRPr>
                    </a:p>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r>
              <a:tr h="881072">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smtClean="0">
                        <a:solidFill>
                          <a:srgbClr val="0070C0"/>
                        </a:solidFill>
                        <a:latin typeface="Arial" panose="020B0604020202020204" pitchFamily="34" charset="0"/>
                        <a:cs typeface="Arial" panose="020B0604020202020204" pitchFamily="34" charset="0"/>
                      </a:endParaRPr>
                    </a:p>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r>
              <a:tr h="881072">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smtClean="0">
                        <a:solidFill>
                          <a:srgbClr val="0070C0"/>
                        </a:solidFill>
                        <a:latin typeface="Arial" panose="020B0604020202020204" pitchFamily="34" charset="0"/>
                        <a:cs typeface="Arial" panose="020B0604020202020204" pitchFamily="34" charset="0"/>
                      </a:endParaRPr>
                    </a:p>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r>
              <a:tr h="881072">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smtClean="0">
                        <a:solidFill>
                          <a:srgbClr val="0070C0"/>
                        </a:solidFill>
                        <a:latin typeface="Arial" panose="020B0604020202020204" pitchFamily="34" charset="0"/>
                        <a:cs typeface="Arial" panose="020B0604020202020204" pitchFamily="34" charset="0"/>
                      </a:endParaRPr>
                    </a:p>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r>
              <a:tr h="881072">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smtClean="0">
                        <a:solidFill>
                          <a:srgbClr val="0070C0"/>
                        </a:solidFill>
                        <a:latin typeface="Arial" panose="020B0604020202020204" pitchFamily="34" charset="0"/>
                        <a:cs typeface="Arial" panose="020B0604020202020204" pitchFamily="34" charset="0"/>
                      </a:endParaRPr>
                    </a:p>
                    <a:p>
                      <a:pPr algn="ctr"/>
                      <a:endParaRPr lang="en-GB" sz="2000" dirty="0">
                        <a:solidFill>
                          <a:srgbClr val="0070C0"/>
                        </a:solidFill>
                        <a:latin typeface="Arial" panose="020B0604020202020204" pitchFamily="34" charset="0"/>
                        <a:cs typeface="Arial" panose="020B0604020202020204" pitchFamily="34" charset="0"/>
                      </a:endParaRPr>
                    </a:p>
                  </a:txBody>
                  <a:tcPr/>
                </a:tc>
                <a:tc>
                  <a:txBody>
                    <a:bodyPr/>
                    <a:lstStyle/>
                    <a:p>
                      <a:pPr algn="ctr"/>
                      <a:endParaRPr lang="en-GB" sz="2000" dirty="0">
                        <a:solidFill>
                          <a:srgbClr val="0070C0"/>
                        </a:solidFill>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40574509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latin typeface="Arial" panose="020B0604020202020204" pitchFamily="34" charset="0"/>
                <a:cs typeface="Arial" panose="020B0604020202020204" pitchFamily="34" charset="0"/>
              </a:rPr>
              <a:t>What actually happened</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93183" y="1825625"/>
            <a:ext cx="8641724" cy="4351338"/>
          </a:xfrm>
        </p:spPr>
        <p:txBody>
          <a:bodyPr>
            <a:normAutofit/>
          </a:bodyPr>
          <a:lstStyle/>
          <a:p>
            <a:r>
              <a:rPr lang="en-GB" dirty="0" smtClean="0">
                <a:solidFill>
                  <a:srgbClr val="0070C0"/>
                </a:solidFill>
                <a:latin typeface="Arial" panose="020B0604020202020204" pitchFamily="34" charset="0"/>
                <a:cs typeface="Arial" panose="020B0604020202020204" pitchFamily="34" charset="0"/>
              </a:rPr>
              <a:t>In 1798 Napoleon put forward a plan to seize Egypt from British control and turn it into part of the French Empire. He was initially very successful, but the fleet that he used to transport his army to Egypt was destroyed by the British fleet under Admiral Nelson. Napoleon tried to fight his way along the Mediterranean Coast to the Holy Land, but had limited success. When he heard of trouble back home, he abandoned his army in the Holy Land, hoping to make the most of an opportunity to seize control for himself </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21969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latin typeface="Arial" panose="020B0604020202020204" pitchFamily="34" charset="0"/>
                <a:cs typeface="Arial" panose="020B0604020202020204" pitchFamily="34" charset="0"/>
              </a:rPr>
              <a:t>Government crisis</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5911" y="1403797"/>
            <a:ext cx="8899300" cy="5306096"/>
          </a:xfrm>
        </p:spPr>
        <p:txBody>
          <a:bodyPr>
            <a:normAutofit/>
          </a:bodyPr>
          <a:lstStyle/>
          <a:p>
            <a:r>
              <a:rPr lang="en-GB" dirty="0" smtClean="0">
                <a:solidFill>
                  <a:srgbClr val="0070C0"/>
                </a:solidFill>
                <a:latin typeface="Arial" panose="020B0604020202020204" pitchFamily="34" charset="0"/>
                <a:cs typeface="Arial" panose="020B0604020202020204" pitchFamily="34" charset="0"/>
              </a:rPr>
              <a:t>You are tired of the way that the government is running the country, and think that things need to change. Do you</a:t>
            </a:r>
            <a:endParaRPr lang="en-GB" dirty="0">
              <a:solidFill>
                <a:srgbClr val="0070C0"/>
              </a:solidFill>
              <a:latin typeface="Arial" panose="020B0604020202020204" pitchFamily="34" charset="0"/>
              <a:cs typeface="Arial" panose="020B0604020202020204" pitchFamily="34" charset="0"/>
            </a:endParaRPr>
          </a:p>
          <a:p>
            <a:endParaRPr lang="en-GB" dirty="0" smtClean="0">
              <a:solidFill>
                <a:srgbClr val="0070C0"/>
              </a:solidFill>
              <a:latin typeface="Arial" panose="020B0604020202020204" pitchFamily="34" charset="0"/>
              <a:cs typeface="Arial" panose="020B0604020202020204" pitchFamily="34" charset="0"/>
            </a:endParaRPr>
          </a:p>
          <a:p>
            <a:r>
              <a:rPr lang="en-GB" dirty="0" smtClean="0">
                <a:solidFill>
                  <a:srgbClr val="0070C0"/>
                </a:solidFill>
                <a:latin typeface="Arial" panose="020B0604020202020204" pitchFamily="34" charset="0"/>
                <a:cs typeface="Arial" panose="020B0604020202020204" pitchFamily="34" charset="0"/>
              </a:rPr>
              <a:t>A: Use your power, popularity with the French people and influence in the army to seize control of the government and rule France yourself</a:t>
            </a:r>
          </a:p>
          <a:p>
            <a:r>
              <a:rPr lang="en-GB" dirty="0" smtClean="0">
                <a:solidFill>
                  <a:srgbClr val="0070C0"/>
                </a:solidFill>
                <a:latin typeface="Arial" panose="020B0604020202020204" pitchFamily="34" charset="0"/>
                <a:cs typeface="Arial" panose="020B0604020202020204" pitchFamily="34" charset="0"/>
              </a:rPr>
              <a:t>B: Use your power and influence to try and persuade the government to run France differently</a:t>
            </a:r>
          </a:p>
          <a:p>
            <a:r>
              <a:rPr lang="en-GB" dirty="0" smtClean="0">
                <a:solidFill>
                  <a:srgbClr val="0070C0"/>
                </a:solidFill>
                <a:latin typeface="Arial" panose="020B0604020202020204" pitchFamily="34" charset="0"/>
                <a:cs typeface="Arial" panose="020B0604020202020204" pitchFamily="34" charset="0"/>
              </a:rPr>
              <a:t>C: Ignore the situation. If you try to change things the government may think you are plotting and have you executed</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8750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latin typeface="Arial" panose="020B0604020202020204" pitchFamily="34" charset="0"/>
                <a:cs typeface="Arial" panose="020B0604020202020204" pitchFamily="34" charset="0"/>
              </a:rPr>
              <a:t>Results: Government crisis</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GB" dirty="0" smtClean="0">
                <a:solidFill>
                  <a:srgbClr val="0070C0"/>
                </a:solidFill>
                <a:latin typeface="Arial" panose="020B0604020202020204" pitchFamily="34" charset="0"/>
                <a:cs typeface="Arial" panose="020B0604020202020204" pitchFamily="34" charset="0"/>
              </a:rPr>
              <a:t>A: </a:t>
            </a:r>
            <a:r>
              <a:rPr lang="en-GB" b="1" dirty="0" smtClean="0">
                <a:solidFill>
                  <a:srgbClr val="0070C0"/>
                </a:solidFill>
                <a:latin typeface="Arial" panose="020B0604020202020204" pitchFamily="34" charset="0"/>
                <a:cs typeface="Arial" panose="020B0604020202020204" pitchFamily="34" charset="0"/>
              </a:rPr>
              <a:t>10 </a:t>
            </a:r>
            <a:r>
              <a:rPr lang="en-GB" b="1" dirty="0" smtClean="0">
                <a:solidFill>
                  <a:srgbClr val="0070C0"/>
                </a:solidFill>
                <a:latin typeface="Arial" panose="020B0604020202020204" pitchFamily="34" charset="0"/>
                <a:cs typeface="Arial" panose="020B0604020202020204" pitchFamily="34" charset="0"/>
              </a:rPr>
              <a:t>power points</a:t>
            </a:r>
            <a:r>
              <a:rPr lang="en-GB" dirty="0" smtClean="0">
                <a:solidFill>
                  <a:srgbClr val="0070C0"/>
                </a:solidFill>
                <a:latin typeface="Arial" panose="020B0604020202020204" pitchFamily="34" charset="0"/>
                <a:cs typeface="Arial" panose="020B0604020202020204" pitchFamily="34" charset="0"/>
              </a:rPr>
              <a:t> Your coup is successful and you become the sole leader of France</a:t>
            </a:r>
          </a:p>
          <a:p>
            <a:r>
              <a:rPr lang="en-GB" dirty="0" smtClean="0">
                <a:solidFill>
                  <a:srgbClr val="0070C0"/>
                </a:solidFill>
                <a:latin typeface="Arial" panose="020B0604020202020204" pitchFamily="34" charset="0"/>
                <a:cs typeface="Arial" panose="020B0604020202020204" pitchFamily="34" charset="0"/>
              </a:rPr>
              <a:t>B: </a:t>
            </a:r>
            <a:r>
              <a:rPr lang="en-GB" b="1" dirty="0">
                <a:solidFill>
                  <a:srgbClr val="0070C0"/>
                </a:solidFill>
                <a:latin typeface="Arial" panose="020B0604020202020204" pitchFamily="34" charset="0"/>
                <a:cs typeface="Arial" panose="020B0604020202020204" pitchFamily="34" charset="0"/>
              </a:rPr>
              <a:t>3</a:t>
            </a:r>
            <a:r>
              <a:rPr lang="en-GB" b="1" dirty="0" smtClean="0">
                <a:solidFill>
                  <a:srgbClr val="0070C0"/>
                </a:solidFill>
                <a:latin typeface="Arial" panose="020B0604020202020204" pitchFamily="34" charset="0"/>
                <a:cs typeface="Arial" panose="020B0604020202020204" pitchFamily="34" charset="0"/>
              </a:rPr>
              <a:t> </a:t>
            </a:r>
            <a:r>
              <a:rPr lang="en-GB" b="1" dirty="0" smtClean="0">
                <a:solidFill>
                  <a:srgbClr val="0070C0"/>
                </a:solidFill>
                <a:latin typeface="Arial" panose="020B0604020202020204" pitchFamily="34" charset="0"/>
                <a:cs typeface="Arial" panose="020B0604020202020204" pitchFamily="34" charset="0"/>
              </a:rPr>
              <a:t>power points</a:t>
            </a:r>
            <a:r>
              <a:rPr lang="en-GB" dirty="0" smtClean="0">
                <a:solidFill>
                  <a:srgbClr val="0070C0"/>
                </a:solidFill>
                <a:latin typeface="Arial" panose="020B0604020202020204" pitchFamily="34" charset="0"/>
                <a:cs typeface="Arial" panose="020B0604020202020204" pitchFamily="34" charset="0"/>
              </a:rPr>
              <a:t> You gain some concessions, but you missed an opportunity to gain complete control</a:t>
            </a:r>
          </a:p>
          <a:p>
            <a:r>
              <a:rPr lang="en-GB" dirty="0" smtClean="0">
                <a:solidFill>
                  <a:srgbClr val="0070C0"/>
                </a:solidFill>
                <a:latin typeface="Arial" panose="020B0604020202020204" pitchFamily="34" charset="0"/>
                <a:cs typeface="Arial" panose="020B0604020202020204" pitchFamily="34" charset="0"/>
              </a:rPr>
              <a:t>C: </a:t>
            </a:r>
            <a:r>
              <a:rPr lang="en-GB" b="1" dirty="0" smtClean="0">
                <a:solidFill>
                  <a:srgbClr val="0070C0"/>
                </a:solidFill>
                <a:latin typeface="Arial" panose="020B0604020202020204" pitchFamily="34" charset="0"/>
                <a:cs typeface="Arial" panose="020B0604020202020204" pitchFamily="34" charset="0"/>
              </a:rPr>
              <a:t>1 power point</a:t>
            </a:r>
            <a:r>
              <a:rPr lang="en-GB" dirty="0" smtClean="0">
                <a:solidFill>
                  <a:srgbClr val="0070C0"/>
                </a:solidFill>
                <a:latin typeface="Arial" panose="020B0604020202020204" pitchFamily="34" charset="0"/>
                <a:cs typeface="Arial" panose="020B0604020202020204" pitchFamily="34" charset="0"/>
              </a:rPr>
              <a:t> You stay alive, but you were too timid and missed an opportunity. History will never remember your name!</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5372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latin typeface="Arial" panose="020B0604020202020204" pitchFamily="34" charset="0"/>
                <a:cs typeface="Arial" panose="020B0604020202020204" pitchFamily="34" charset="0"/>
              </a:rPr>
              <a:t>What actually happened</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GB" dirty="0" smtClean="0">
                <a:solidFill>
                  <a:srgbClr val="0070C0"/>
                </a:solidFill>
                <a:latin typeface="Arial" panose="020B0604020202020204" pitchFamily="34" charset="0"/>
                <a:cs typeface="Arial" panose="020B0604020202020204" pitchFamily="34" charset="0"/>
              </a:rPr>
              <a:t>By 1799 Napoleon was convinced that he had the power and skill to run France himself. He seized control, but his plan nearly went wrong, and he had to use the army to help him. Initially he set up a ‘three consul’ system, in which he was the most powerful consul, but later abandoned this and crowned himself ‘Emperor of France’ in 1804.</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25107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latin typeface="Arial" panose="020B0604020202020204" pitchFamily="34" charset="0"/>
                <a:cs typeface="Arial" panose="020B0604020202020204" pitchFamily="34" charset="0"/>
              </a:rPr>
              <a:t>On your mini-whiteboard:</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85159" y="1690689"/>
            <a:ext cx="8373682" cy="4351338"/>
          </a:xfrm>
        </p:spPr>
        <p:txBody>
          <a:bodyPr/>
          <a:lstStyle/>
          <a:p>
            <a:pPr marL="0" indent="0" algn="ctr">
              <a:buNone/>
            </a:pPr>
            <a:r>
              <a:rPr lang="en-GB" sz="3200" b="1" dirty="0" smtClean="0">
                <a:solidFill>
                  <a:srgbClr val="0070C0"/>
                </a:solidFill>
                <a:latin typeface="Arial" panose="020B0604020202020204" pitchFamily="34" charset="0"/>
                <a:cs typeface="Arial" panose="020B0604020202020204" pitchFamily="34" charset="0"/>
              </a:rPr>
              <a:t>“Napoleon’s rise to power was mainly down to luck</a:t>
            </a:r>
            <a:r>
              <a:rPr lang="en-GB" dirty="0" smtClean="0">
                <a:solidFill>
                  <a:srgbClr val="0070C0"/>
                </a:solidFill>
                <a:latin typeface="Arial" panose="020B0604020202020204" pitchFamily="34" charset="0"/>
                <a:cs typeface="Arial" panose="020B0604020202020204" pitchFamily="34" charset="0"/>
              </a:rPr>
              <a:t>”</a:t>
            </a:r>
          </a:p>
          <a:p>
            <a:pPr marL="0" indent="0">
              <a:buNone/>
            </a:pPr>
            <a:endParaRPr lang="en-GB" smtClean="0">
              <a:solidFill>
                <a:srgbClr val="0070C0"/>
              </a:solidFill>
              <a:latin typeface="Arial" panose="020B0604020202020204" pitchFamily="34" charset="0"/>
              <a:cs typeface="Arial" panose="020B0604020202020204" pitchFamily="34" charset="0"/>
            </a:endParaRPr>
          </a:p>
          <a:p>
            <a:pPr marL="0" indent="0">
              <a:buNone/>
            </a:pPr>
            <a:r>
              <a:rPr lang="en-GB" smtClean="0">
                <a:solidFill>
                  <a:srgbClr val="0070C0"/>
                </a:solidFill>
                <a:latin typeface="Arial" panose="020B0604020202020204" pitchFamily="34" charset="0"/>
                <a:cs typeface="Arial" panose="020B0604020202020204" pitchFamily="34" charset="0"/>
              </a:rPr>
              <a:t>To </a:t>
            </a:r>
            <a:r>
              <a:rPr lang="en-GB" dirty="0" smtClean="0">
                <a:solidFill>
                  <a:srgbClr val="0070C0"/>
                </a:solidFill>
                <a:latin typeface="Arial" panose="020B0604020202020204" pitchFamily="34" charset="0"/>
                <a:cs typeface="Arial" panose="020B0604020202020204" pitchFamily="34" charset="0"/>
              </a:rPr>
              <a:t>what extent do you agree or disagree with this view?</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470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407" y="-296217"/>
            <a:ext cx="7886700" cy="1325563"/>
          </a:xfrm>
        </p:spPr>
        <p:txBody>
          <a:bodyPr/>
          <a:lstStyle/>
          <a:p>
            <a:r>
              <a:rPr lang="en-GB" dirty="0" smtClean="0">
                <a:solidFill>
                  <a:srgbClr val="0070C0"/>
                </a:solidFill>
                <a:latin typeface="Arial" panose="020B0604020202020204" pitchFamily="34" charset="0"/>
                <a:cs typeface="Arial" panose="020B0604020202020204" pitchFamily="34" charset="0"/>
              </a:rPr>
              <a:t>Time in military academy</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0" y="772732"/>
            <a:ext cx="9143999" cy="5911403"/>
          </a:xfrm>
        </p:spPr>
        <p:txBody>
          <a:bodyPr>
            <a:noAutofit/>
          </a:bodyPr>
          <a:lstStyle/>
          <a:p>
            <a:r>
              <a:rPr lang="en-GB" sz="3000" dirty="0" smtClean="0">
                <a:solidFill>
                  <a:srgbClr val="0070C0"/>
                </a:solidFill>
                <a:latin typeface="Arial" panose="020B0604020202020204" pitchFamily="34" charset="0"/>
                <a:cs typeface="Arial" panose="020B0604020202020204" pitchFamily="34" charset="0"/>
              </a:rPr>
              <a:t>Your father takes advantage of a new government scheme to send the children of minor nobles to military academy, so that you can learn how to become a good officer in the army. Do you:</a:t>
            </a:r>
          </a:p>
          <a:p>
            <a:endParaRPr lang="en-GB" sz="3000" dirty="0">
              <a:solidFill>
                <a:srgbClr val="0070C0"/>
              </a:solidFill>
              <a:latin typeface="Arial" panose="020B0604020202020204" pitchFamily="34" charset="0"/>
              <a:cs typeface="Arial" panose="020B0604020202020204" pitchFamily="34" charset="0"/>
            </a:endParaRPr>
          </a:p>
          <a:p>
            <a:pPr marL="0" indent="0">
              <a:buNone/>
            </a:pPr>
            <a:r>
              <a:rPr lang="en-GB" sz="3000" dirty="0" smtClean="0">
                <a:solidFill>
                  <a:srgbClr val="0070C0"/>
                </a:solidFill>
                <a:latin typeface="Arial" panose="020B0604020202020204" pitchFamily="34" charset="0"/>
                <a:cs typeface="Arial" panose="020B0604020202020204" pitchFamily="34" charset="0"/>
              </a:rPr>
              <a:t>A: Take it easy. You have noble birth status, which is seen as very important in France at the time.</a:t>
            </a:r>
          </a:p>
          <a:p>
            <a:pPr marL="0" indent="0">
              <a:buNone/>
            </a:pPr>
            <a:r>
              <a:rPr lang="en-GB" sz="3000" dirty="0" smtClean="0">
                <a:solidFill>
                  <a:srgbClr val="0070C0"/>
                </a:solidFill>
                <a:latin typeface="Arial" panose="020B0604020202020204" pitchFamily="34" charset="0"/>
                <a:cs typeface="Arial" panose="020B0604020202020204" pitchFamily="34" charset="0"/>
              </a:rPr>
              <a:t>B: Take it very seriously. People will think you are a geek, and may not like you (having friends is important for promotion</a:t>
            </a:r>
          </a:p>
          <a:p>
            <a:pPr marL="0" indent="0">
              <a:buNone/>
            </a:pPr>
            <a:r>
              <a:rPr lang="en-GB" sz="3000" dirty="0" smtClean="0">
                <a:solidFill>
                  <a:srgbClr val="0070C0"/>
                </a:solidFill>
                <a:latin typeface="Arial" panose="020B0604020202020204" pitchFamily="34" charset="0"/>
                <a:cs typeface="Arial" panose="020B0604020202020204" pitchFamily="34" charset="0"/>
              </a:rPr>
              <a:t>C: Leave military college and go and work for the government instead.</a:t>
            </a:r>
            <a:endParaRPr lang="en-GB" sz="30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2090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latin typeface="Arial" panose="020B0604020202020204" pitchFamily="34" charset="0"/>
                <a:cs typeface="Arial" panose="020B0604020202020204" pitchFamily="34" charset="0"/>
              </a:rPr>
              <a:t>Results: Military college</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a:bodyPr>
          <a:lstStyle/>
          <a:p>
            <a:r>
              <a:rPr lang="en-GB" dirty="0" smtClean="0">
                <a:solidFill>
                  <a:srgbClr val="0070C0"/>
                </a:solidFill>
                <a:latin typeface="Arial" panose="020B0604020202020204" pitchFamily="34" charset="0"/>
                <a:cs typeface="Arial" panose="020B0604020202020204" pitchFamily="34" charset="0"/>
              </a:rPr>
              <a:t>A: </a:t>
            </a:r>
            <a:r>
              <a:rPr lang="en-GB" b="1" dirty="0" smtClean="0">
                <a:solidFill>
                  <a:srgbClr val="0070C0"/>
                </a:solidFill>
                <a:latin typeface="Arial" panose="020B0604020202020204" pitchFamily="34" charset="0"/>
                <a:cs typeface="Arial" panose="020B0604020202020204" pitchFamily="34" charset="0"/>
              </a:rPr>
              <a:t>1 power point</a:t>
            </a:r>
            <a:r>
              <a:rPr lang="en-GB" dirty="0" smtClean="0">
                <a:solidFill>
                  <a:srgbClr val="0070C0"/>
                </a:solidFill>
                <a:latin typeface="Arial" panose="020B0604020202020204" pitchFamily="34" charset="0"/>
                <a:cs typeface="Arial" panose="020B0604020202020204" pitchFamily="34" charset="0"/>
              </a:rPr>
              <a:t> The French Revolution takes place in 1789, so your noble status counts for nothing. As you didn’t pay attention, you do not have the skills for rapid promotion</a:t>
            </a:r>
          </a:p>
          <a:p>
            <a:r>
              <a:rPr lang="en-GB" dirty="0" smtClean="0">
                <a:solidFill>
                  <a:srgbClr val="0070C0"/>
                </a:solidFill>
                <a:latin typeface="Arial" panose="020B0604020202020204" pitchFamily="34" charset="0"/>
                <a:cs typeface="Arial" panose="020B0604020202020204" pitchFamily="34" charset="0"/>
              </a:rPr>
              <a:t>B: </a:t>
            </a:r>
            <a:r>
              <a:rPr lang="en-GB" b="1" dirty="0">
                <a:solidFill>
                  <a:srgbClr val="0070C0"/>
                </a:solidFill>
                <a:latin typeface="Arial" panose="020B0604020202020204" pitchFamily="34" charset="0"/>
                <a:cs typeface="Arial" panose="020B0604020202020204" pitchFamily="34" charset="0"/>
              </a:rPr>
              <a:t>2</a:t>
            </a:r>
            <a:r>
              <a:rPr lang="en-GB" b="1" dirty="0" smtClean="0">
                <a:solidFill>
                  <a:srgbClr val="0070C0"/>
                </a:solidFill>
                <a:latin typeface="Arial" panose="020B0604020202020204" pitchFamily="34" charset="0"/>
                <a:cs typeface="Arial" panose="020B0604020202020204" pitchFamily="34" charset="0"/>
              </a:rPr>
              <a:t> power points</a:t>
            </a:r>
            <a:r>
              <a:rPr lang="en-GB" dirty="0" smtClean="0">
                <a:solidFill>
                  <a:srgbClr val="0070C0"/>
                </a:solidFill>
                <a:latin typeface="Arial" panose="020B0604020202020204" pitchFamily="34" charset="0"/>
                <a:cs typeface="Arial" panose="020B0604020202020204" pitchFamily="34" charset="0"/>
              </a:rPr>
              <a:t> The French Revolution takes place in 1789. As you worked hard, you are a skilled commander, and are promoted rapidly</a:t>
            </a:r>
          </a:p>
          <a:p>
            <a:r>
              <a:rPr lang="en-GB" dirty="0" smtClean="0">
                <a:solidFill>
                  <a:srgbClr val="0070C0"/>
                </a:solidFill>
                <a:latin typeface="Arial" panose="020B0604020202020204" pitchFamily="34" charset="0"/>
                <a:cs typeface="Arial" panose="020B0604020202020204" pitchFamily="34" charset="0"/>
              </a:rPr>
              <a:t>C: </a:t>
            </a:r>
            <a:r>
              <a:rPr lang="en-GB" b="1" dirty="0" smtClean="0">
                <a:solidFill>
                  <a:srgbClr val="0070C0"/>
                </a:solidFill>
                <a:latin typeface="Arial" panose="020B0604020202020204" pitchFamily="34" charset="0"/>
                <a:cs typeface="Arial" panose="020B0604020202020204" pitchFamily="34" charset="0"/>
              </a:rPr>
              <a:t>1 hit point</a:t>
            </a:r>
            <a:r>
              <a:rPr lang="en-GB" dirty="0" smtClean="0">
                <a:solidFill>
                  <a:srgbClr val="0070C0"/>
                </a:solidFill>
                <a:latin typeface="Arial" panose="020B0604020202020204" pitchFamily="34" charset="0"/>
                <a:cs typeface="Arial" panose="020B0604020202020204" pitchFamily="34" charset="0"/>
              </a:rPr>
              <a:t> The French Revolution takes place in 1789, and the government is replaced. You lose your position in government, and the new regime is suspicious of you.</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9362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latin typeface="Arial" panose="020B0604020202020204" pitchFamily="34" charset="0"/>
                <a:cs typeface="Arial" panose="020B0604020202020204" pitchFamily="34" charset="0"/>
              </a:rPr>
              <a:t>What actually happened</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GB" dirty="0" smtClean="0">
                <a:solidFill>
                  <a:srgbClr val="0070C0"/>
                </a:solidFill>
                <a:latin typeface="Arial" panose="020B0604020202020204" pitchFamily="34" charset="0"/>
                <a:cs typeface="Arial" panose="020B0604020202020204" pitchFamily="34" charset="0"/>
              </a:rPr>
              <a:t>Napoleon took his time at military academy very seriously. He knew that being a minor noble meant that he was guaranteed a good position in society. He was ridiculed at the time by his fellow students, but by the end of his training, he was a very skilled artillery officer. In time, he was able to use his skill to earn promotion and become an important person in the army.</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2362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7285" y="-321972"/>
            <a:ext cx="7886700" cy="1325563"/>
          </a:xfrm>
        </p:spPr>
        <p:txBody>
          <a:bodyPr/>
          <a:lstStyle/>
          <a:p>
            <a:r>
              <a:rPr lang="en-GB" dirty="0" smtClean="0">
                <a:solidFill>
                  <a:srgbClr val="0070C0"/>
                </a:solidFill>
                <a:latin typeface="Arial" panose="020B0604020202020204" pitchFamily="34" charset="0"/>
                <a:cs typeface="Arial" panose="020B0604020202020204" pitchFamily="34" charset="0"/>
              </a:rPr>
              <a:t>Siege of Toulon</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80302" y="592429"/>
            <a:ext cx="8860665" cy="5486400"/>
          </a:xfrm>
        </p:spPr>
        <p:txBody>
          <a:bodyPr>
            <a:noAutofit/>
          </a:bodyPr>
          <a:lstStyle/>
          <a:p>
            <a:r>
              <a:rPr lang="en-GB" dirty="0" smtClean="0">
                <a:solidFill>
                  <a:srgbClr val="0070C0"/>
                </a:solidFill>
                <a:latin typeface="Arial" panose="020B0604020202020204" pitchFamily="34" charset="0"/>
                <a:cs typeface="Arial" panose="020B0604020202020204" pitchFamily="34" charset="0"/>
              </a:rPr>
              <a:t>The British have captured the town of Toulon. You are a junior officer, who has been sent to help the French take it back. The town is very well defended, and there are only a few guns to help in the attack, so it may not succeed. Do you:</a:t>
            </a:r>
          </a:p>
          <a:p>
            <a:endParaRPr lang="en-GB" dirty="0" smtClean="0">
              <a:solidFill>
                <a:srgbClr val="0070C0"/>
              </a:solidFill>
              <a:latin typeface="Arial" panose="020B0604020202020204" pitchFamily="34" charset="0"/>
              <a:cs typeface="Arial" panose="020B0604020202020204" pitchFamily="34" charset="0"/>
            </a:endParaRPr>
          </a:p>
          <a:p>
            <a:r>
              <a:rPr lang="en-GB" dirty="0" smtClean="0">
                <a:solidFill>
                  <a:srgbClr val="0070C0"/>
                </a:solidFill>
                <a:latin typeface="Arial" panose="020B0604020202020204" pitchFamily="34" charset="0"/>
                <a:cs typeface="Arial" panose="020B0604020202020204" pitchFamily="34" charset="0"/>
              </a:rPr>
              <a:t>A: Find some guns to help with the attack – you are an artillery officer, after all.</a:t>
            </a:r>
          </a:p>
          <a:p>
            <a:r>
              <a:rPr lang="en-GB" dirty="0" smtClean="0">
                <a:solidFill>
                  <a:srgbClr val="0070C0"/>
                </a:solidFill>
                <a:latin typeface="Arial" panose="020B0604020202020204" pitchFamily="34" charset="0"/>
                <a:cs typeface="Arial" panose="020B0604020202020204" pitchFamily="34" charset="0"/>
              </a:rPr>
              <a:t>B: Launch a bold attack to capture the town. This is risky, but will end the siege and make you a hero if you succeed.</a:t>
            </a:r>
          </a:p>
          <a:p>
            <a:r>
              <a:rPr lang="en-GB" dirty="0" smtClean="0">
                <a:solidFill>
                  <a:srgbClr val="0070C0"/>
                </a:solidFill>
                <a:latin typeface="Arial" panose="020B0604020202020204" pitchFamily="34" charset="0"/>
                <a:cs typeface="Arial" panose="020B0604020202020204" pitchFamily="34" charset="0"/>
              </a:rPr>
              <a:t>C: Urge your superiors to give up and withdraw your army. You will stay alive, and be able to fight in future campaigns.</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1884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latin typeface="Arial" panose="020B0604020202020204" pitchFamily="34" charset="0"/>
                <a:cs typeface="Arial" panose="020B0604020202020204" pitchFamily="34" charset="0"/>
              </a:rPr>
              <a:t>Results: Siege of Toulon</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GB" dirty="0" smtClean="0">
                <a:solidFill>
                  <a:srgbClr val="0070C0"/>
                </a:solidFill>
                <a:latin typeface="Arial" panose="020B0604020202020204" pitchFamily="34" charset="0"/>
                <a:cs typeface="Arial" panose="020B0604020202020204" pitchFamily="34" charset="0"/>
              </a:rPr>
              <a:t>A: </a:t>
            </a:r>
            <a:r>
              <a:rPr lang="en-GB" b="1" dirty="0">
                <a:solidFill>
                  <a:srgbClr val="0070C0"/>
                </a:solidFill>
                <a:latin typeface="Arial" panose="020B0604020202020204" pitchFamily="34" charset="0"/>
                <a:cs typeface="Arial" panose="020B0604020202020204" pitchFamily="34" charset="0"/>
              </a:rPr>
              <a:t>1</a:t>
            </a:r>
            <a:r>
              <a:rPr lang="en-GB" b="1" dirty="0" smtClean="0">
                <a:solidFill>
                  <a:srgbClr val="0070C0"/>
                </a:solidFill>
                <a:latin typeface="Arial" panose="020B0604020202020204" pitchFamily="34" charset="0"/>
                <a:cs typeface="Arial" panose="020B0604020202020204" pitchFamily="34" charset="0"/>
              </a:rPr>
              <a:t> power point</a:t>
            </a:r>
            <a:r>
              <a:rPr lang="en-GB" dirty="0" smtClean="0">
                <a:solidFill>
                  <a:srgbClr val="0070C0"/>
                </a:solidFill>
                <a:latin typeface="Arial" panose="020B0604020202020204" pitchFamily="34" charset="0"/>
                <a:cs typeface="Arial" panose="020B0604020202020204" pitchFamily="34" charset="0"/>
              </a:rPr>
              <a:t> You mildly impress the commander of the siege with your work. You gain a small promotion</a:t>
            </a:r>
          </a:p>
          <a:p>
            <a:r>
              <a:rPr lang="en-GB" dirty="0" smtClean="0">
                <a:solidFill>
                  <a:srgbClr val="0070C0"/>
                </a:solidFill>
                <a:latin typeface="Arial" panose="020B0604020202020204" pitchFamily="34" charset="0"/>
                <a:cs typeface="Arial" panose="020B0604020202020204" pitchFamily="34" charset="0"/>
              </a:rPr>
              <a:t>B: </a:t>
            </a:r>
            <a:r>
              <a:rPr lang="en-GB" b="1" dirty="0" smtClean="0">
                <a:solidFill>
                  <a:srgbClr val="0070C0"/>
                </a:solidFill>
                <a:latin typeface="Arial" panose="020B0604020202020204" pitchFamily="34" charset="0"/>
                <a:cs typeface="Arial" panose="020B0604020202020204" pitchFamily="34" charset="0"/>
              </a:rPr>
              <a:t>2 power points </a:t>
            </a:r>
            <a:r>
              <a:rPr lang="en-GB" dirty="0" smtClean="0">
                <a:solidFill>
                  <a:srgbClr val="0070C0"/>
                </a:solidFill>
                <a:latin typeface="Arial" panose="020B0604020202020204" pitchFamily="34" charset="0"/>
                <a:cs typeface="Arial" panose="020B0604020202020204" pitchFamily="34" charset="0"/>
              </a:rPr>
              <a:t>You are badly wounded in the attack, but your bravery and skill are noted by the government who give you a big promotion.</a:t>
            </a:r>
          </a:p>
          <a:p>
            <a:r>
              <a:rPr lang="en-GB" dirty="0" smtClean="0">
                <a:solidFill>
                  <a:srgbClr val="0070C0"/>
                </a:solidFill>
                <a:latin typeface="Arial" panose="020B0604020202020204" pitchFamily="34" charset="0"/>
                <a:cs typeface="Arial" panose="020B0604020202020204" pitchFamily="34" charset="0"/>
              </a:rPr>
              <a:t>C: </a:t>
            </a:r>
            <a:r>
              <a:rPr lang="en-GB" b="1" dirty="0">
                <a:solidFill>
                  <a:srgbClr val="0070C0"/>
                </a:solidFill>
                <a:latin typeface="Arial" panose="020B0604020202020204" pitchFamily="34" charset="0"/>
                <a:cs typeface="Arial" panose="020B0604020202020204" pitchFamily="34" charset="0"/>
              </a:rPr>
              <a:t>4</a:t>
            </a:r>
            <a:r>
              <a:rPr lang="en-GB" b="1" dirty="0" smtClean="0">
                <a:solidFill>
                  <a:srgbClr val="0070C0"/>
                </a:solidFill>
                <a:latin typeface="Arial" panose="020B0604020202020204" pitchFamily="34" charset="0"/>
                <a:cs typeface="Arial" panose="020B0604020202020204" pitchFamily="34" charset="0"/>
              </a:rPr>
              <a:t> hit points</a:t>
            </a:r>
            <a:r>
              <a:rPr lang="en-GB" dirty="0" smtClean="0">
                <a:solidFill>
                  <a:srgbClr val="0070C0"/>
                </a:solidFill>
                <a:latin typeface="Arial" panose="020B0604020202020204" pitchFamily="34" charset="0"/>
                <a:cs typeface="Arial" panose="020B0604020202020204" pitchFamily="34" charset="0"/>
              </a:rPr>
              <a:t> The French government is furious. You are sacked for incompetence and barely escape the guillotine</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7346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latin typeface="Arial" panose="020B0604020202020204" pitchFamily="34" charset="0"/>
                <a:cs typeface="Arial" panose="020B0604020202020204" pitchFamily="34" charset="0"/>
              </a:rPr>
              <a:t>What actually happened</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r>
              <a:rPr lang="en-GB" dirty="0" smtClean="0">
                <a:solidFill>
                  <a:srgbClr val="0070C0"/>
                </a:solidFill>
                <a:latin typeface="Arial" panose="020B0604020202020204" pitchFamily="34" charset="0"/>
                <a:cs typeface="Arial" panose="020B0604020202020204" pitchFamily="34" charset="0"/>
              </a:rPr>
              <a:t>Napoleon actually did both A and B – he found some new guns, gained a small promotion for his good work. </a:t>
            </a:r>
            <a:r>
              <a:rPr lang="en-GB" dirty="0">
                <a:solidFill>
                  <a:srgbClr val="0070C0"/>
                </a:solidFill>
                <a:latin typeface="Arial" panose="020B0604020202020204" pitchFamily="34" charset="0"/>
                <a:cs typeface="Arial" panose="020B0604020202020204" pitchFamily="34" charset="0"/>
              </a:rPr>
              <a:t>He used all the skills that he had learnt at military college to help him make good use of the guns that he gathered together</a:t>
            </a:r>
            <a:r>
              <a:rPr lang="en-GB" dirty="0" smtClean="0">
                <a:solidFill>
                  <a:srgbClr val="0070C0"/>
                </a:solidFill>
                <a:latin typeface="Arial" panose="020B0604020202020204" pitchFamily="34" charset="0"/>
                <a:cs typeface="Arial" panose="020B0604020202020204" pitchFamily="34" charset="0"/>
              </a:rPr>
              <a:t>. Napoleon then led a force during the attack on Toulon, which successfully force the British out of the town. He was badly wounded in the leg, and narrowly avoided having his leg amputated. The French government was very impressed, and promoted Napoleon to the rank of general (one of the highest ranks in the army), despite him being just 24.</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3138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latin typeface="Arial" panose="020B0604020202020204" pitchFamily="34" charset="0"/>
                <a:cs typeface="Arial" panose="020B0604020202020204" pitchFamily="34" charset="0"/>
              </a:rPr>
              <a:t>Popular Revolt</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a:bodyPr>
          <a:lstStyle/>
          <a:p>
            <a:r>
              <a:rPr lang="en-GB" dirty="0" smtClean="0">
                <a:solidFill>
                  <a:srgbClr val="0070C0"/>
                </a:solidFill>
                <a:latin typeface="Arial" panose="020B0604020202020204" pitchFamily="34" charset="0"/>
                <a:cs typeface="Arial" panose="020B0604020202020204" pitchFamily="34" charset="0"/>
              </a:rPr>
              <a:t>The people of Paris have risen up against the government. You are asked to gather some men and cannons and choose sides. Do you:</a:t>
            </a:r>
          </a:p>
          <a:p>
            <a:endParaRPr lang="en-GB" dirty="0" smtClean="0">
              <a:solidFill>
                <a:srgbClr val="0070C0"/>
              </a:solidFill>
              <a:latin typeface="Arial" panose="020B0604020202020204" pitchFamily="34" charset="0"/>
              <a:cs typeface="Arial" panose="020B0604020202020204" pitchFamily="34" charset="0"/>
            </a:endParaRPr>
          </a:p>
          <a:p>
            <a:r>
              <a:rPr lang="en-GB" dirty="0" smtClean="0">
                <a:solidFill>
                  <a:srgbClr val="0070C0"/>
                </a:solidFill>
                <a:latin typeface="Arial" panose="020B0604020202020204" pitchFamily="34" charset="0"/>
                <a:cs typeface="Arial" panose="020B0604020202020204" pitchFamily="34" charset="0"/>
              </a:rPr>
              <a:t>A: Fire on the civilians. The people may hate you for it, but it could save the government</a:t>
            </a:r>
          </a:p>
          <a:p>
            <a:r>
              <a:rPr lang="en-GB" dirty="0" smtClean="0">
                <a:solidFill>
                  <a:srgbClr val="0070C0"/>
                </a:solidFill>
                <a:latin typeface="Arial" panose="020B0604020202020204" pitchFamily="34" charset="0"/>
                <a:cs typeface="Arial" panose="020B0604020202020204" pitchFamily="34" charset="0"/>
              </a:rPr>
              <a:t>B: Join the civilians. The people will love you for it, but the government will kill you if it regains control</a:t>
            </a:r>
          </a:p>
          <a:p>
            <a:r>
              <a:rPr lang="en-GB" dirty="0" smtClean="0">
                <a:solidFill>
                  <a:srgbClr val="0070C0"/>
                </a:solidFill>
                <a:latin typeface="Arial" panose="020B0604020202020204" pitchFamily="34" charset="0"/>
                <a:cs typeface="Arial" panose="020B0604020202020204" pitchFamily="34" charset="0"/>
              </a:rPr>
              <a:t>C: Do nothing for now and then join the winning side later on.</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615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1421</TotalTime>
  <Words>2194</Words>
  <Application>Microsoft Office PowerPoint</Application>
  <PresentationFormat>On-screen Show (4:3)</PresentationFormat>
  <Paragraphs>98</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On your mini-whiteboard: How did the French Revolution make people more powerful?</vt:lpstr>
      <vt:lpstr>PowerPoint Presentation</vt:lpstr>
      <vt:lpstr>Time in military academy</vt:lpstr>
      <vt:lpstr>Results: Military college</vt:lpstr>
      <vt:lpstr>What actually happened</vt:lpstr>
      <vt:lpstr>Siege of Toulon</vt:lpstr>
      <vt:lpstr>Results: Siege of Toulon</vt:lpstr>
      <vt:lpstr>What actually happened</vt:lpstr>
      <vt:lpstr>Popular Revolt</vt:lpstr>
      <vt:lpstr>Results: Popular Revolt</vt:lpstr>
      <vt:lpstr>What actually happened</vt:lpstr>
      <vt:lpstr>Tactics on campaign</vt:lpstr>
      <vt:lpstr>Tactics on Campaign</vt:lpstr>
      <vt:lpstr>What actually happened</vt:lpstr>
      <vt:lpstr>The Battle of Lodi</vt:lpstr>
      <vt:lpstr>Results: The Battle of Lodi</vt:lpstr>
      <vt:lpstr>What actually happened</vt:lpstr>
      <vt:lpstr>The Egyptian campaign</vt:lpstr>
      <vt:lpstr>Results: The Egyptian Campaign</vt:lpstr>
      <vt:lpstr>What actually happened</vt:lpstr>
      <vt:lpstr>Government crisis</vt:lpstr>
      <vt:lpstr>Results: Government crisis</vt:lpstr>
      <vt:lpstr>What actually happened</vt:lpstr>
      <vt:lpstr>On your mini-whiteboard: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did the French Revolution make people more powerful?</dc:title>
  <dc:creator>Zack White</dc:creator>
  <cp:lastModifiedBy>Zack White</cp:lastModifiedBy>
  <cp:revision>28</cp:revision>
  <dcterms:created xsi:type="dcterms:W3CDTF">2016-03-28T07:14:57Z</dcterms:created>
  <dcterms:modified xsi:type="dcterms:W3CDTF">2017-02-22T10:38:21Z</dcterms:modified>
</cp:coreProperties>
</file>