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3" r:id="rId5"/>
    <p:sldId id="262" r:id="rId6"/>
    <p:sldId id="259"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0D73E5-7ECB-4127-95C4-38FEE9EE9BDE}"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4000131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D73E5-7ECB-4127-95C4-38FEE9EE9BDE}"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3022134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D73E5-7ECB-4127-95C4-38FEE9EE9BDE}"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131600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D73E5-7ECB-4127-95C4-38FEE9EE9BDE}"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3086312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0D73E5-7ECB-4127-95C4-38FEE9EE9BDE}"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314781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0D73E5-7ECB-4127-95C4-38FEE9EE9BDE}" type="datetimeFigureOut">
              <a:rPr lang="en-GB" smtClean="0"/>
              <a:t>27/03/2017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2771385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0D73E5-7ECB-4127-95C4-38FEE9EE9BDE}" type="datetimeFigureOut">
              <a:rPr lang="en-GB" smtClean="0"/>
              <a:t>27/03/2017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129092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80D73E5-7ECB-4127-95C4-38FEE9EE9BDE}" type="datetimeFigureOut">
              <a:rPr lang="en-GB" smtClean="0"/>
              <a:t>27/03/2017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393362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D73E5-7ECB-4127-95C4-38FEE9EE9BDE}" type="datetimeFigureOut">
              <a:rPr lang="en-GB" smtClean="0"/>
              <a:t>27/03/2017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2997079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0D73E5-7ECB-4127-95C4-38FEE9EE9BDE}" type="datetimeFigureOut">
              <a:rPr lang="en-GB" smtClean="0"/>
              <a:t>27/03/2017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1566708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0D73E5-7ECB-4127-95C4-38FEE9EE9BDE}" type="datetimeFigureOut">
              <a:rPr lang="en-GB" smtClean="0"/>
              <a:t>27/03/2017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D6A2CE-2A7A-4112-94E3-404863AD15EA}" type="slidenum">
              <a:rPr lang="en-GB" smtClean="0"/>
              <a:t>‹#›</a:t>
            </a:fld>
            <a:endParaRPr lang="en-GB"/>
          </a:p>
        </p:txBody>
      </p:sp>
    </p:spTree>
    <p:extLst>
      <p:ext uri="{BB962C8B-B14F-4D97-AF65-F5344CB8AC3E}">
        <p14:creationId xmlns:p14="http://schemas.microsoft.com/office/powerpoint/2010/main" val="188484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D73E5-7ECB-4127-95C4-38FEE9EE9BDE}" type="datetimeFigureOut">
              <a:rPr lang="en-GB" smtClean="0"/>
              <a:t>27/03/2017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6A2CE-2A7A-4112-94E3-404863AD15EA}" type="slidenum">
              <a:rPr lang="en-GB" smtClean="0"/>
              <a:t>‹#›</a:t>
            </a:fld>
            <a:endParaRPr lang="en-GB"/>
          </a:p>
        </p:txBody>
      </p:sp>
    </p:spTree>
    <p:extLst>
      <p:ext uri="{BB962C8B-B14F-4D97-AF65-F5344CB8AC3E}">
        <p14:creationId xmlns:p14="http://schemas.microsoft.com/office/powerpoint/2010/main" val="1967674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93948" y="892652"/>
            <a:ext cx="7650051" cy="2387600"/>
          </a:xfrm>
        </p:spPr>
        <p:txBody>
          <a:bodyPr>
            <a:noAutofit/>
          </a:bodyPr>
          <a:lstStyle/>
          <a:p>
            <a:r>
              <a:rPr lang="en-GB" sz="3600" dirty="0" smtClean="0">
                <a:solidFill>
                  <a:srgbClr val="0070C0"/>
                </a:solidFill>
                <a:latin typeface="Arial" panose="020B0604020202020204" pitchFamily="34" charset="0"/>
                <a:cs typeface="Arial" panose="020B0604020202020204" pitchFamily="34" charset="0"/>
              </a:rPr>
              <a:t>Imagine that you are Napoleon Bonaparte. </a:t>
            </a:r>
            <a:r>
              <a:rPr lang="en-GB" sz="3600" dirty="0">
                <a:solidFill>
                  <a:srgbClr val="0070C0"/>
                </a:solidFill>
                <a:latin typeface="Arial" panose="020B0604020202020204" pitchFamily="34" charset="0"/>
                <a:cs typeface="Arial" panose="020B0604020202020204" pitchFamily="34" charset="0"/>
              </a:rPr>
              <a:t/>
            </a:r>
            <a:br>
              <a:rPr lang="en-GB" sz="3600" dirty="0">
                <a:solidFill>
                  <a:srgbClr val="0070C0"/>
                </a:solidFill>
                <a:latin typeface="Arial" panose="020B0604020202020204" pitchFamily="34" charset="0"/>
                <a:cs typeface="Arial" panose="020B0604020202020204" pitchFamily="34" charset="0"/>
              </a:rPr>
            </a:br>
            <a:r>
              <a:rPr lang="en-GB" sz="3600" dirty="0" smtClean="0">
                <a:solidFill>
                  <a:srgbClr val="0070C0"/>
                </a:solidFill>
                <a:latin typeface="Arial" panose="020B0604020202020204" pitchFamily="34" charset="0"/>
                <a:cs typeface="Arial" panose="020B0604020202020204" pitchFamily="34" charset="0"/>
              </a:rPr>
              <a:t>Write two tweets:</a:t>
            </a:r>
            <a:br>
              <a:rPr lang="en-GB" sz="3600" dirty="0" smtClean="0">
                <a:solidFill>
                  <a:srgbClr val="0070C0"/>
                </a:solidFill>
                <a:latin typeface="Arial" panose="020B0604020202020204" pitchFamily="34" charset="0"/>
                <a:cs typeface="Arial" panose="020B0604020202020204" pitchFamily="34" charset="0"/>
              </a:rPr>
            </a:br>
            <a:r>
              <a:rPr lang="en-GB" sz="3600" dirty="0">
                <a:solidFill>
                  <a:srgbClr val="0070C0"/>
                </a:solidFill>
                <a:latin typeface="Arial" panose="020B0604020202020204" pitchFamily="34" charset="0"/>
                <a:cs typeface="Arial" panose="020B0604020202020204" pitchFamily="34" charset="0"/>
              </a:rPr>
              <a:t/>
            </a:r>
            <a:br>
              <a:rPr lang="en-GB" sz="3600" dirty="0">
                <a:solidFill>
                  <a:srgbClr val="0070C0"/>
                </a:solidFill>
                <a:latin typeface="Arial" panose="020B0604020202020204" pitchFamily="34" charset="0"/>
                <a:cs typeface="Arial" panose="020B0604020202020204" pitchFamily="34" charset="0"/>
              </a:rPr>
            </a:br>
            <a:r>
              <a:rPr lang="en-GB" sz="3600" dirty="0" smtClean="0">
                <a:solidFill>
                  <a:srgbClr val="0070C0"/>
                </a:solidFill>
                <a:latin typeface="Arial" panose="020B0604020202020204" pitchFamily="34" charset="0"/>
                <a:cs typeface="Arial" panose="020B0604020202020204" pitchFamily="34" charset="0"/>
              </a:rPr>
              <a:t>1 about why you were so successful </a:t>
            </a:r>
            <a:br>
              <a:rPr lang="en-GB" sz="3600" dirty="0" smtClean="0">
                <a:solidFill>
                  <a:srgbClr val="0070C0"/>
                </a:solidFill>
                <a:latin typeface="Arial" panose="020B0604020202020204" pitchFamily="34" charset="0"/>
                <a:cs typeface="Arial" panose="020B0604020202020204" pitchFamily="34" charset="0"/>
              </a:rPr>
            </a:br>
            <a:r>
              <a:rPr lang="en-GB" sz="3600" dirty="0" smtClean="0">
                <a:solidFill>
                  <a:srgbClr val="0070C0"/>
                </a:solidFill>
                <a:latin typeface="Arial" panose="020B0604020202020204" pitchFamily="34" charset="0"/>
                <a:cs typeface="Arial" panose="020B0604020202020204" pitchFamily="34" charset="0"/>
              </a:rPr>
              <a:t>1 explaining why you fell from power</a:t>
            </a:r>
            <a:endParaRPr lang="en-GB" sz="3600" dirty="0">
              <a:solidFill>
                <a:srgbClr val="0070C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2286000" y="3843376"/>
            <a:ext cx="6858000" cy="1655762"/>
          </a:xfrm>
        </p:spPr>
        <p:txBody>
          <a:bodyPr/>
          <a:lstStyle/>
          <a:p>
            <a:r>
              <a:rPr lang="en-GB" b="1" dirty="0" smtClean="0">
                <a:solidFill>
                  <a:srgbClr val="0070C0"/>
                </a:solidFill>
                <a:latin typeface="Arial" panose="020B0604020202020204" pitchFamily="34" charset="0"/>
                <a:cs typeface="Arial" panose="020B0604020202020204" pitchFamily="34" charset="0"/>
              </a:rPr>
              <a:t>Struggling:</a:t>
            </a:r>
            <a:r>
              <a:rPr lang="en-GB" dirty="0" smtClean="0">
                <a:solidFill>
                  <a:srgbClr val="0070C0"/>
                </a:solidFill>
                <a:latin typeface="Arial" panose="020B0604020202020204" pitchFamily="34" charset="0"/>
                <a:cs typeface="Arial" panose="020B0604020202020204" pitchFamily="34" charset="0"/>
              </a:rPr>
              <a:t> Look back at your notes to see how and why Napoleon rose to power</a:t>
            </a:r>
          </a:p>
          <a:p>
            <a:r>
              <a:rPr lang="en-GB" b="1" dirty="0" smtClean="0">
                <a:solidFill>
                  <a:srgbClr val="0070C0"/>
                </a:solidFill>
                <a:latin typeface="Arial" panose="020B0604020202020204" pitchFamily="34" charset="0"/>
                <a:cs typeface="Arial" panose="020B0604020202020204" pitchFamily="34" charset="0"/>
              </a:rPr>
              <a:t>S+C:</a:t>
            </a:r>
            <a:r>
              <a:rPr lang="en-GB" dirty="0" smtClean="0">
                <a:solidFill>
                  <a:srgbClr val="0070C0"/>
                </a:solidFill>
                <a:latin typeface="Arial" panose="020B0604020202020204" pitchFamily="34" charset="0"/>
                <a:cs typeface="Arial" panose="020B0604020202020204" pitchFamily="34" charset="0"/>
              </a:rPr>
              <a:t> What issues are there with the idea of Napoleon writing a tweet about himself?</a:t>
            </a:r>
            <a:endParaRPr lang="en-GB" dirty="0">
              <a:solidFill>
                <a:srgbClr val="0070C0"/>
              </a:solidFill>
              <a:latin typeface="Arial" panose="020B0604020202020204" pitchFamily="34" charset="0"/>
              <a:cs typeface="Arial" panose="020B0604020202020204" pitchFamily="34" charset="0"/>
            </a:endParaRPr>
          </a:p>
        </p:txBody>
      </p:sp>
      <p:sp>
        <p:nvSpPr>
          <p:cNvPr id="3" name="TextBox 2"/>
          <p:cNvSpPr txBox="1"/>
          <p:nvPr/>
        </p:nvSpPr>
        <p:spPr>
          <a:xfrm>
            <a:off x="0" y="6180284"/>
            <a:ext cx="9144000" cy="646331"/>
          </a:xfrm>
          <a:prstGeom prst="rect">
            <a:avLst/>
          </a:prstGeom>
          <a:noFill/>
        </p:spPr>
        <p:txBody>
          <a:bodyPr wrap="square" rtlCol="0">
            <a:spAutoFit/>
          </a:bodyPr>
          <a:lstStyle/>
          <a:p>
            <a:r>
              <a:rPr lang="en-GB" sz="3600" b="1" dirty="0" smtClean="0">
                <a:latin typeface="Arial" panose="020B0604020202020204" pitchFamily="34" charset="0"/>
                <a:cs typeface="Arial" panose="020B0604020202020204" pitchFamily="34" charset="0"/>
              </a:rPr>
              <a:t>Title: Why did Napoleon fall from power?</a:t>
            </a:r>
            <a:endParaRPr lang="en-GB" sz="3600" b="1"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a:stretch>
            <a:fillRect/>
          </a:stretch>
        </p:blipFill>
        <p:spPr>
          <a:xfrm>
            <a:off x="0" y="3154190"/>
            <a:ext cx="1657350" cy="2762250"/>
          </a:xfrm>
          <a:prstGeom prst="rect">
            <a:avLst/>
          </a:prstGeom>
        </p:spPr>
      </p:pic>
      <p:sp>
        <p:nvSpPr>
          <p:cNvPr id="7" name="Oval Callout 6"/>
          <p:cNvSpPr/>
          <p:nvPr/>
        </p:nvSpPr>
        <p:spPr>
          <a:xfrm>
            <a:off x="386365" y="254158"/>
            <a:ext cx="1481071" cy="1116452"/>
          </a:xfrm>
          <a:prstGeom prst="wedgeEllipseCallout">
            <a:avLst>
              <a:gd name="adj1" fmla="val -22016"/>
              <a:gd name="adj2" fmla="val 219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Tweet</a:t>
            </a:r>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7018" y="892652"/>
            <a:ext cx="1317019" cy="1317019"/>
          </a:xfrm>
          <a:prstGeom prst="rect">
            <a:avLst/>
          </a:prstGeom>
        </p:spPr>
      </p:pic>
    </p:spTree>
    <p:extLst>
      <p:ext uri="{BB962C8B-B14F-4D97-AF65-F5344CB8AC3E}">
        <p14:creationId xmlns:p14="http://schemas.microsoft.com/office/powerpoint/2010/main" val="1760541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80825"/>
            <a:ext cx="7886700" cy="1325563"/>
          </a:xfrm>
        </p:spPr>
        <p:txBody>
          <a:bodyPr/>
          <a:lstStyle/>
          <a:p>
            <a:r>
              <a:rPr lang="en-GB" dirty="0" smtClean="0">
                <a:solidFill>
                  <a:srgbClr val="0070C0"/>
                </a:solidFill>
                <a:latin typeface="Arial" panose="020B0604020202020204" pitchFamily="34" charset="0"/>
                <a:cs typeface="Arial" panose="020B0604020202020204" pitchFamily="34" charset="0"/>
              </a:rPr>
              <a:t>Copy this table</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75311" y="746976"/>
            <a:ext cx="8193378" cy="5718218"/>
          </a:xfrm>
        </p:spPr>
        <p:txBody>
          <a:bodyPr>
            <a:normAutofit fontScale="92500" lnSpcReduction="10000"/>
          </a:bodyPr>
          <a:lstStyle/>
          <a:p>
            <a:r>
              <a:rPr lang="en-GB" dirty="0" smtClean="0">
                <a:solidFill>
                  <a:srgbClr val="0070C0"/>
                </a:solidFill>
                <a:latin typeface="Arial" panose="020B0604020202020204" pitchFamily="34" charset="0"/>
                <a:cs typeface="Arial" panose="020B0604020202020204" pitchFamily="34" charset="0"/>
              </a:rPr>
              <a:t>Each column heading provides a different interpretation (viewpoint) that historians have on the most important reason for Napoleon’s defeat</a:t>
            </a:r>
          </a:p>
          <a:p>
            <a:endParaRPr lang="en-GB" dirty="0">
              <a:solidFill>
                <a:srgbClr val="0070C0"/>
              </a:solidFill>
              <a:latin typeface="Arial" panose="020B0604020202020204" pitchFamily="34" charset="0"/>
              <a:cs typeface="Arial" panose="020B0604020202020204" pitchFamily="34" charset="0"/>
            </a:endParaRPr>
          </a:p>
          <a:p>
            <a:endParaRPr lang="en-GB" dirty="0">
              <a:solidFill>
                <a:srgbClr val="0070C0"/>
              </a:solidFill>
              <a:latin typeface="Arial" panose="020B0604020202020204" pitchFamily="34" charset="0"/>
              <a:cs typeface="Arial" panose="020B0604020202020204" pitchFamily="34" charset="0"/>
            </a:endParaRPr>
          </a:p>
          <a:p>
            <a:endParaRPr lang="en-GB" dirty="0" smtClean="0">
              <a:solidFill>
                <a:srgbClr val="0070C0"/>
              </a:solidFill>
              <a:latin typeface="Arial" panose="020B0604020202020204" pitchFamily="34" charset="0"/>
              <a:cs typeface="Arial" panose="020B0604020202020204" pitchFamily="34" charset="0"/>
            </a:endParaRPr>
          </a:p>
          <a:p>
            <a:endParaRPr lang="en-GB" dirty="0" smtClean="0">
              <a:solidFill>
                <a:srgbClr val="0070C0"/>
              </a:solidFill>
              <a:latin typeface="Arial" panose="020B0604020202020204" pitchFamily="34" charset="0"/>
              <a:cs typeface="Arial" panose="020B0604020202020204" pitchFamily="34" charset="0"/>
            </a:endParaRPr>
          </a:p>
          <a:p>
            <a:endParaRPr lang="en-GB" dirty="0" smtClean="0">
              <a:solidFill>
                <a:srgbClr val="0070C0"/>
              </a:solidFill>
              <a:latin typeface="Arial" panose="020B0604020202020204" pitchFamily="34" charset="0"/>
              <a:cs typeface="Arial" panose="020B0604020202020204" pitchFamily="34" charset="0"/>
            </a:endParaRPr>
          </a:p>
          <a:p>
            <a:endParaRPr lang="en-GB" dirty="0">
              <a:solidFill>
                <a:srgbClr val="0070C0"/>
              </a:solidFill>
              <a:latin typeface="Arial" panose="020B0604020202020204" pitchFamily="34" charset="0"/>
              <a:cs typeface="Arial" panose="020B0604020202020204" pitchFamily="34" charset="0"/>
            </a:endParaRPr>
          </a:p>
          <a:p>
            <a:endParaRPr lang="en-GB" dirty="0" smtClean="0">
              <a:solidFill>
                <a:srgbClr val="0070C0"/>
              </a:solidFill>
              <a:latin typeface="Arial" panose="020B0604020202020204" pitchFamily="34" charset="0"/>
              <a:cs typeface="Arial" panose="020B0604020202020204" pitchFamily="34" charset="0"/>
            </a:endParaRPr>
          </a:p>
          <a:p>
            <a:endParaRPr lang="en-GB" dirty="0">
              <a:solidFill>
                <a:srgbClr val="0070C0"/>
              </a:solidFill>
              <a:latin typeface="Arial" panose="020B0604020202020204" pitchFamily="34" charset="0"/>
              <a:cs typeface="Arial" panose="020B0604020202020204" pitchFamily="34" charset="0"/>
            </a:endParaRPr>
          </a:p>
          <a:p>
            <a:r>
              <a:rPr lang="en-GB" dirty="0" smtClean="0">
                <a:solidFill>
                  <a:srgbClr val="0070C0"/>
                </a:solidFill>
                <a:latin typeface="Arial" panose="020B0604020202020204" pitchFamily="34" charset="0"/>
                <a:cs typeface="Arial" panose="020B0604020202020204" pitchFamily="34" charset="0"/>
              </a:rPr>
              <a:t>Using your previous work on the Napoleonic Wars, come up with two pieces of evidence to support each interpretation</a:t>
            </a:r>
            <a:endParaRPr lang="en-GB" dirty="0">
              <a:solidFill>
                <a:srgbClr val="0070C0"/>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67215597"/>
              </p:ext>
            </p:extLst>
          </p:nvPr>
        </p:nvGraphicFramePr>
        <p:xfrm>
          <a:off x="1524000" y="3478129"/>
          <a:ext cx="6096000" cy="1541185"/>
        </p:xfrm>
        <a:graphic>
          <a:graphicData uri="http://schemas.openxmlformats.org/drawingml/2006/table">
            <a:tbl>
              <a:tblPr firstRow="1" bandRow="1">
                <a:tableStyleId>{5C22544A-7EE6-4342-B048-85BDC9FD1C3A}</a:tableStyleId>
              </a:tblPr>
              <a:tblGrid>
                <a:gridCol w="2032000"/>
                <a:gridCol w="2032000"/>
                <a:gridCol w="2032000"/>
              </a:tblGrid>
              <a:tr h="449928">
                <a:tc>
                  <a:txBody>
                    <a:bodyPr/>
                    <a:lstStyle/>
                    <a:p>
                      <a:r>
                        <a:rPr lang="en-GB" dirty="0" smtClean="0"/>
                        <a:t>The role of the British Navy</a:t>
                      </a:r>
                      <a:endParaRPr lang="en-GB" dirty="0"/>
                    </a:p>
                  </a:txBody>
                  <a:tcPr/>
                </a:tc>
                <a:tc>
                  <a:txBody>
                    <a:bodyPr/>
                    <a:lstStyle/>
                    <a:p>
                      <a:r>
                        <a:rPr lang="en-GB" dirty="0" smtClean="0"/>
                        <a:t>The role of the</a:t>
                      </a:r>
                      <a:r>
                        <a:rPr lang="en-GB" baseline="0" dirty="0" smtClean="0"/>
                        <a:t> Duke of Wellington</a:t>
                      </a:r>
                      <a:endParaRPr lang="en-GB" dirty="0"/>
                    </a:p>
                  </a:txBody>
                  <a:tcPr/>
                </a:tc>
                <a:tc>
                  <a:txBody>
                    <a:bodyPr/>
                    <a:lstStyle/>
                    <a:p>
                      <a:r>
                        <a:rPr lang="en-GB" dirty="0" smtClean="0"/>
                        <a:t>Napoleon made foolish mistakes</a:t>
                      </a:r>
                      <a:endParaRPr lang="en-GB" dirty="0"/>
                    </a:p>
                  </a:txBody>
                  <a:tcPr/>
                </a:tc>
              </a:tr>
              <a:tr h="901105">
                <a:tc>
                  <a:txBody>
                    <a:bodyPr/>
                    <a:lstStyle/>
                    <a:p>
                      <a:endParaRPr lang="en-GB"/>
                    </a:p>
                  </a:txBody>
                  <a:tcPr/>
                </a:tc>
                <a:tc>
                  <a:txBody>
                    <a:bodyPr/>
                    <a:lstStyle/>
                    <a:p>
                      <a:endParaRPr lang="en-GB"/>
                    </a:p>
                  </a:txBody>
                  <a:tcPr/>
                </a:tc>
                <a:tc>
                  <a:txBody>
                    <a:bodyPr/>
                    <a:lstStyle/>
                    <a:p>
                      <a:endParaRPr lang="en-GB" dirty="0"/>
                    </a:p>
                  </a:txBody>
                  <a:tcPr/>
                </a:tc>
              </a:tr>
            </a:tbl>
          </a:graphicData>
        </a:graphic>
      </p:graphicFrame>
      <p:pic>
        <p:nvPicPr>
          <p:cNvPr id="6" name="Picture 5"/>
          <p:cNvPicPr>
            <a:picLocks noChangeAspect="1"/>
          </p:cNvPicPr>
          <p:nvPr/>
        </p:nvPicPr>
        <p:blipFill>
          <a:blip r:embed="rId2"/>
          <a:stretch>
            <a:fillRect/>
          </a:stretch>
        </p:blipFill>
        <p:spPr>
          <a:xfrm>
            <a:off x="1838892" y="1805959"/>
            <a:ext cx="1381063" cy="1672170"/>
          </a:xfrm>
          <a:prstGeom prst="rect">
            <a:avLst/>
          </a:prstGeom>
        </p:spPr>
      </p:pic>
      <p:pic>
        <p:nvPicPr>
          <p:cNvPr id="10" name="Picture 9"/>
          <p:cNvPicPr>
            <a:picLocks noChangeAspect="1"/>
          </p:cNvPicPr>
          <p:nvPr/>
        </p:nvPicPr>
        <p:blipFill>
          <a:blip r:embed="rId3"/>
          <a:stretch>
            <a:fillRect/>
          </a:stretch>
        </p:blipFill>
        <p:spPr>
          <a:xfrm>
            <a:off x="5602171" y="1906073"/>
            <a:ext cx="2017829" cy="1511424"/>
          </a:xfrm>
          <a:prstGeom prst="rect">
            <a:avLst/>
          </a:prstGeom>
        </p:spPr>
      </p:pic>
      <p:pic>
        <p:nvPicPr>
          <p:cNvPr id="7" name="Picture 6"/>
          <p:cNvPicPr>
            <a:picLocks noChangeAspect="1"/>
          </p:cNvPicPr>
          <p:nvPr/>
        </p:nvPicPr>
        <p:blipFill rotWithShape="1">
          <a:blip r:embed="rId4">
            <a:extLst>
              <a:ext uri="{28A0092B-C50C-407E-A947-70E740481C1C}">
                <a14:useLocalDpi xmlns:a14="http://schemas.microsoft.com/office/drawing/2010/main" val="0"/>
              </a:ext>
            </a:extLst>
          </a:blip>
          <a:srcRect l="32271" t="27426" r="52255" b="39286"/>
          <a:stretch/>
        </p:blipFill>
        <p:spPr>
          <a:xfrm>
            <a:off x="3821652" y="1829676"/>
            <a:ext cx="1178821" cy="1664217"/>
          </a:xfrm>
          <a:prstGeom prst="rect">
            <a:avLst/>
          </a:prstGeom>
        </p:spPr>
      </p:pic>
    </p:spTree>
    <p:extLst>
      <p:ext uri="{BB962C8B-B14F-4D97-AF65-F5344CB8AC3E}">
        <p14:creationId xmlns:p14="http://schemas.microsoft.com/office/powerpoint/2010/main" val="1376853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703"/>
            <a:ext cx="7886700" cy="1325563"/>
          </a:xfrm>
        </p:spPr>
        <p:txBody>
          <a:bodyPr/>
          <a:lstStyle/>
          <a:p>
            <a:r>
              <a:rPr lang="en-GB" dirty="0" smtClean="0">
                <a:solidFill>
                  <a:srgbClr val="0070C0"/>
                </a:solidFill>
                <a:latin typeface="Arial" panose="020B0604020202020204" pitchFamily="34" charset="0"/>
                <a:cs typeface="Arial" panose="020B0604020202020204" pitchFamily="34" charset="0"/>
              </a:rPr>
              <a:t>Using the sources</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1962" y="1324860"/>
            <a:ext cx="8360075" cy="4852016"/>
          </a:xfrm>
        </p:spPr>
        <p:txBody>
          <a:bodyPr>
            <a:normAutofit fontScale="92500" lnSpcReduction="10000"/>
          </a:bodyPr>
          <a:lstStyle/>
          <a:p>
            <a:r>
              <a:rPr lang="en-GB" dirty="0" smtClean="0">
                <a:solidFill>
                  <a:srgbClr val="0070C0"/>
                </a:solidFill>
                <a:latin typeface="Arial" panose="020B0604020202020204" pitchFamily="34" charset="0"/>
                <a:cs typeface="Arial" panose="020B0604020202020204" pitchFamily="34" charset="0"/>
              </a:rPr>
              <a:t>For each interpretation pick one source that supports that interpretation.</a:t>
            </a:r>
          </a:p>
          <a:p>
            <a:endParaRPr lang="en-GB" dirty="0">
              <a:solidFill>
                <a:srgbClr val="0070C0"/>
              </a:solidFill>
              <a:latin typeface="Arial" panose="020B0604020202020204" pitchFamily="34" charset="0"/>
              <a:cs typeface="Arial" panose="020B0604020202020204" pitchFamily="34" charset="0"/>
            </a:endParaRPr>
          </a:p>
          <a:p>
            <a:r>
              <a:rPr lang="en-GB" dirty="0" smtClean="0">
                <a:solidFill>
                  <a:srgbClr val="0070C0"/>
                </a:solidFill>
                <a:latin typeface="Arial" panose="020B0604020202020204" pitchFamily="34" charset="0"/>
                <a:cs typeface="Arial" panose="020B0604020202020204" pitchFamily="34" charset="0"/>
              </a:rPr>
              <a:t>Write out each of those three sources and analyse each one using COP (you can annotate the source)</a:t>
            </a:r>
          </a:p>
          <a:p>
            <a:endParaRPr lang="en-GB" dirty="0">
              <a:solidFill>
                <a:srgbClr val="0070C0"/>
              </a:solidFill>
              <a:latin typeface="Arial" panose="020B0604020202020204" pitchFamily="34" charset="0"/>
              <a:cs typeface="Arial" panose="020B0604020202020204" pitchFamily="34" charset="0"/>
            </a:endParaRPr>
          </a:p>
          <a:p>
            <a:pPr marL="0" indent="0">
              <a:buNone/>
            </a:pPr>
            <a:r>
              <a:rPr lang="en-GB" b="1" dirty="0" smtClean="0">
                <a:solidFill>
                  <a:srgbClr val="0070C0"/>
                </a:solidFill>
                <a:latin typeface="Arial" panose="020B0604020202020204" pitchFamily="34" charset="0"/>
                <a:cs typeface="Arial" panose="020B0604020202020204" pitchFamily="34" charset="0"/>
              </a:rPr>
              <a:t>Think about:</a:t>
            </a:r>
          </a:p>
          <a:p>
            <a:pPr marL="0" indent="0">
              <a:buNone/>
            </a:pPr>
            <a:r>
              <a:rPr lang="en-GB" dirty="0" smtClean="0">
                <a:solidFill>
                  <a:srgbClr val="0070C0"/>
                </a:solidFill>
                <a:latin typeface="Arial" panose="020B0604020202020204" pitchFamily="34" charset="0"/>
                <a:cs typeface="Arial" panose="020B0604020202020204" pitchFamily="34" charset="0"/>
              </a:rPr>
              <a:t>Is what the source says true?</a:t>
            </a:r>
          </a:p>
          <a:p>
            <a:pPr marL="0" indent="0">
              <a:buNone/>
            </a:pPr>
            <a:r>
              <a:rPr lang="en-GB" dirty="0" smtClean="0">
                <a:solidFill>
                  <a:srgbClr val="0070C0"/>
                </a:solidFill>
                <a:latin typeface="Arial" panose="020B0604020202020204" pitchFamily="34" charset="0"/>
                <a:cs typeface="Arial" panose="020B0604020202020204" pitchFamily="34" charset="0"/>
              </a:rPr>
              <a:t>Who wrote it? When? How does this affect its usefulness?</a:t>
            </a:r>
          </a:p>
          <a:p>
            <a:pPr marL="0" indent="0">
              <a:buNone/>
            </a:pPr>
            <a:r>
              <a:rPr lang="en-GB" dirty="0" smtClean="0">
                <a:solidFill>
                  <a:srgbClr val="0070C0"/>
                </a:solidFill>
                <a:latin typeface="Arial" panose="020B0604020202020204" pitchFamily="34" charset="0"/>
                <a:cs typeface="Arial" panose="020B0604020202020204" pitchFamily="34" charset="0"/>
              </a:rPr>
              <a:t>Did the author have a motive for writing their comment?</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9209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rmAutofit/>
          </a:bodyPr>
          <a:lstStyle/>
          <a:p>
            <a:r>
              <a:rPr lang="en-GB" sz="3600" b="1" u="sng" dirty="0" smtClean="0">
                <a:solidFill>
                  <a:srgbClr val="0070C0"/>
                </a:solidFill>
                <a:latin typeface="Arial" panose="020B0604020202020204" pitchFamily="34" charset="0"/>
                <a:cs typeface="Arial" panose="020B0604020202020204" pitchFamily="34" charset="0"/>
              </a:rPr>
              <a:t>Why did Napoleon fall from power?</a:t>
            </a:r>
            <a:endParaRPr lang="en-GB" sz="3600" u="sng"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982014"/>
            <a:ext cx="9144000" cy="4853136"/>
          </a:xfrm>
        </p:spPr>
        <p:txBody>
          <a:bodyPr>
            <a:normAutofit fontScale="85000" lnSpcReduction="10000"/>
          </a:bodyPr>
          <a:lstStyle/>
          <a:p>
            <a:pPr>
              <a:buNone/>
            </a:pPr>
            <a:r>
              <a:rPr lang="en-GB" b="1" dirty="0" smtClean="0">
                <a:latin typeface="Arial" panose="020B0604020202020204" pitchFamily="34" charset="0"/>
                <a:cs typeface="Arial" panose="020B0604020202020204" pitchFamily="34" charset="0"/>
              </a:rPr>
              <a:t>Emerging</a:t>
            </a:r>
          </a:p>
          <a:p>
            <a:pPr>
              <a:buNone/>
            </a:pPr>
            <a:r>
              <a:rPr lang="en-GB" dirty="0" smtClean="0"/>
              <a:t>What are the different interpretations (opinions)? How are the origins of the sources different? What evidence is there to support each interpretation?</a:t>
            </a:r>
            <a:endParaRPr lang="en-GB" dirty="0">
              <a:latin typeface="Arial" panose="020B0604020202020204" pitchFamily="34" charset="0"/>
              <a:cs typeface="Arial" panose="020B0604020202020204" pitchFamily="34" charset="0"/>
            </a:endParaRPr>
          </a:p>
          <a:p>
            <a:pPr>
              <a:buNone/>
            </a:pPr>
            <a:r>
              <a:rPr lang="en-GB" b="1" dirty="0" smtClean="0">
                <a:latin typeface="Arial" panose="020B0604020202020204" pitchFamily="34" charset="0"/>
                <a:cs typeface="Arial" panose="020B0604020202020204" pitchFamily="34" charset="0"/>
              </a:rPr>
              <a:t>Expected</a:t>
            </a:r>
          </a:p>
          <a:p>
            <a:pPr>
              <a:buNone/>
            </a:pPr>
            <a:r>
              <a:rPr lang="en-GB" dirty="0" smtClean="0"/>
              <a:t>All the ideas in </a:t>
            </a:r>
            <a:r>
              <a:rPr lang="en-GB" dirty="0" smtClean="0"/>
              <a:t>‘Emerging’ </a:t>
            </a:r>
            <a:r>
              <a:rPr lang="en-GB" dirty="0" smtClean="0"/>
              <a:t>plus:</a:t>
            </a:r>
          </a:p>
          <a:p>
            <a:pPr>
              <a:buNone/>
            </a:pPr>
            <a:r>
              <a:rPr lang="en-GB" dirty="0" smtClean="0"/>
              <a:t>Some </a:t>
            </a:r>
            <a:r>
              <a:rPr lang="en-GB" dirty="0"/>
              <a:t>explanation of reasons for different interpretations.</a:t>
            </a:r>
            <a:br>
              <a:rPr lang="en-GB" dirty="0"/>
            </a:br>
            <a:endParaRPr lang="en-GB" dirty="0" smtClean="0"/>
          </a:p>
          <a:p>
            <a:pPr>
              <a:buNone/>
            </a:pPr>
            <a:r>
              <a:rPr lang="en-GB" dirty="0" smtClean="0"/>
              <a:t>Use more than one piece of evidence at least one of the interpretations.</a:t>
            </a:r>
            <a:endParaRPr lang="en-GB" dirty="0">
              <a:latin typeface="Arial" panose="020B0604020202020204" pitchFamily="34" charset="0"/>
              <a:cs typeface="Arial" panose="020B0604020202020204" pitchFamily="34" charset="0"/>
            </a:endParaRPr>
          </a:p>
          <a:p>
            <a:pPr>
              <a:buNone/>
            </a:pPr>
            <a:r>
              <a:rPr lang="en-GB" b="1" dirty="0" smtClean="0">
                <a:latin typeface="Arial" panose="020B0604020202020204" pitchFamily="34" charset="0"/>
                <a:cs typeface="Arial" panose="020B0604020202020204" pitchFamily="34" charset="0"/>
              </a:rPr>
              <a:t>Exceeding</a:t>
            </a:r>
          </a:p>
          <a:p>
            <a:pPr>
              <a:buNone/>
            </a:pPr>
            <a:r>
              <a:rPr lang="en-GB" dirty="0"/>
              <a:t>Fully capable of recognising different interpretations. Confidently explains why interpretations differ. </a:t>
            </a:r>
            <a:br>
              <a:rPr lang="en-GB" dirty="0"/>
            </a:br>
            <a:r>
              <a:rPr lang="en-GB" dirty="0"/>
              <a:t>Uses a range of evidence to make own judgement on the issue.</a:t>
            </a:r>
            <a:endParaRPr lang="en-GB" dirty="0">
              <a:latin typeface="Arial" panose="020B0604020202020204" pitchFamily="34" charset="0"/>
              <a:cs typeface="Arial" panose="020B0604020202020204" pitchFamily="34" charset="0"/>
            </a:endParaRPr>
          </a:p>
        </p:txBody>
      </p:sp>
      <p:sp>
        <p:nvSpPr>
          <p:cNvPr id="4" name="Rectangle 3"/>
          <p:cNvSpPr/>
          <p:nvPr/>
        </p:nvSpPr>
        <p:spPr>
          <a:xfrm>
            <a:off x="1616299" y="5970094"/>
            <a:ext cx="6149662" cy="1200329"/>
          </a:xfrm>
          <a:prstGeom prst="rect">
            <a:avLst/>
          </a:prstGeom>
        </p:spPr>
        <p:txBody>
          <a:bodyPr wrap="square">
            <a:spAutoFit/>
          </a:bodyPr>
          <a:lstStyle/>
          <a:p>
            <a:pPr algn="ctr">
              <a:buNone/>
            </a:pPr>
            <a:r>
              <a:rPr lang="en-GB" sz="2400" b="1" smtClean="0">
                <a:solidFill>
                  <a:srgbClr val="FF0000"/>
                </a:solidFill>
                <a:latin typeface="Arial" panose="020B0604020202020204" pitchFamily="34" charset="0"/>
                <a:cs typeface="Arial" panose="020B0604020202020204" pitchFamily="34" charset="0"/>
              </a:rPr>
              <a:t>You may only use the source sheet to help you answer this question</a:t>
            </a:r>
          </a:p>
          <a:p>
            <a:pPr algn="ctr">
              <a:buNone/>
            </a:pPr>
            <a:endParaRPr lang="en-GB"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6367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0273"/>
            <a:ext cx="7886700" cy="665186"/>
          </a:xfrm>
          <a:ln>
            <a:solidFill>
              <a:schemeClr val="accent5"/>
            </a:solidFill>
          </a:ln>
        </p:spPr>
        <p:txBody>
          <a:bodyPr>
            <a:normAutofit fontScale="90000"/>
          </a:bodyPr>
          <a:lstStyle/>
          <a:p>
            <a:pPr algn="ctr"/>
            <a:r>
              <a:rPr lang="en-GB" b="1" u="sng" dirty="0" smtClean="0">
                <a:solidFill>
                  <a:srgbClr val="0070C0"/>
                </a:solidFill>
                <a:latin typeface="Arial" panose="020B0604020202020204" pitchFamily="34" charset="0"/>
                <a:cs typeface="Arial" panose="020B0604020202020204" pitchFamily="34" charset="0"/>
              </a:rPr>
              <a:t>Writing Frame</a:t>
            </a:r>
            <a:endParaRPr lang="en-GB" b="1" u="sng"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1516" y="901521"/>
            <a:ext cx="6387920" cy="5851636"/>
          </a:xfrm>
          <a:ln>
            <a:solidFill>
              <a:schemeClr val="accent5"/>
            </a:solidFill>
          </a:ln>
        </p:spPr>
        <p:txBody>
          <a:bodyPr>
            <a:noAutofit/>
          </a:bodyPr>
          <a:lstStyle/>
          <a:p>
            <a:pPr marL="0" indent="0">
              <a:buNone/>
            </a:pPr>
            <a:r>
              <a:rPr lang="en-GB" sz="1800" b="1" u="sng" dirty="0" smtClean="0">
                <a:solidFill>
                  <a:schemeClr val="accent5"/>
                </a:solidFill>
              </a:rPr>
              <a:t>Paragraph 1</a:t>
            </a:r>
          </a:p>
          <a:p>
            <a:pPr marL="0" indent="0">
              <a:buNone/>
            </a:pPr>
            <a:r>
              <a:rPr lang="en-GB" sz="1800" b="1" dirty="0" smtClean="0">
                <a:solidFill>
                  <a:schemeClr val="accent5"/>
                </a:solidFill>
              </a:rPr>
              <a:t>POINT: </a:t>
            </a:r>
            <a:r>
              <a:rPr lang="en-GB" sz="1800" dirty="0" smtClean="0"/>
              <a:t>One reason why Napoleon fell from power is …………….</a:t>
            </a:r>
            <a:endParaRPr lang="en-GB" sz="1800" b="1" dirty="0" smtClean="0"/>
          </a:p>
          <a:p>
            <a:pPr marL="0" indent="0">
              <a:buNone/>
            </a:pPr>
            <a:r>
              <a:rPr lang="en-GB" sz="1800" b="1" dirty="0" smtClean="0">
                <a:solidFill>
                  <a:schemeClr val="accent5"/>
                </a:solidFill>
              </a:rPr>
              <a:t>EVIDENCE: </a:t>
            </a:r>
            <a:r>
              <a:rPr lang="en-GB" sz="1800" dirty="0" smtClean="0"/>
              <a:t>For example……(</a:t>
            </a:r>
            <a:r>
              <a:rPr lang="en-GB" sz="1800" i="1" dirty="0" smtClean="0"/>
              <a:t>Quote from the source)</a:t>
            </a:r>
          </a:p>
          <a:p>
            <a:pPr marL="0" indent="0">
              <a:buNone/>
            </a:pPr>
            <a:r>
              <a:rPr lang="en-GB" sz="1800" b="1" dirty="0" smtClean="0">
                <a:solidFill>
                  <a:srgbClr val="FF0000"/>
                </a:solidFill>
                <a:cs typeface="Courier New" pitchFamily="49" charset="0"/>
              </a:rPr>
              <a:t>EXPLAIN: </a:t>
            </a:r>
            <a:r>
              <a:rPr lang="en-GB" sz="1800" dirty="0" smtClean="0">
                <a:cs typeface="Courier New" pitchFamily="49" charset="0"/>
              </a:rPr>
              <a:t>This caused him to fall from power because …………….</a:t>
            </a:r>
            <a:endParaRPr lang="en-GB" sz="1800" b="1" dirty="0" smtClean="0">
              <a:cs typeface="Courier New" pitchFamily="49" charset="0"/>
            </a:endParaRPr>
          </a:p>
          <a:p>
            <a:pPr marL="0" indent="0">
              <a:buNone/>
            </a:pPr>
            <a:r>
              <a:rPr lang="en-GB" sz="1800" b="1" dirty="0" smtClean="0">
                <a:solidFill>
                  <a:schemeClr val="accent5"/>
                </a:solidFill>
              </a:rPr>
              <a:t>EVALUATE: </a:t>
            </a:r>
            <a:r>
              <a:rPr lang="en-GB" sz="1800" dirty="0" smtClean="0"/>
              <a:t>We can trust the evidence from this source because……</a:t>
            </a:r>
          </a:p>
          <a:p>
            <a:pPr marL="0" indent="0">
              <a:buNone/>
            </a:pPr>
            <a:r>
              <a:rPr lang="en-GB" sz="1800" dirty="0" smtClean="0"/>
              <a:t>However, we might question this source because……</a:t>
            </a:r>
          </a:p>
          <a:p>
            <a:pPr marL="0" indent="0">
              <a:buNone/>
            </a:pPr>
            <a:r>
              <a:rPr lang="en-GB" sz="1800" b="1" u="sng" dirty="0" smtClean="0">
                <a:solidFill>
                  <a:schemeClr val="accent5"/>
                </a:solidFill>
              </a:rPr>
              <a:t>Paragraph 2</a:t>
            </a:r>
          </a:p>
          <a:p>
            <a:pPr marL="0" indent="0">
              <a:buNone/>
            </a:pPr>
            <a:r>
              <a:rPr lang="en-GB" sz="1800" b="1" dirty="0" smtClean="0">
                <a:solidFill>
                  <a:schemeClr val="accent5"/>
                </a:solidFill>
              </a:rPr>
              <a:t>POINT: </a:t>
            </a:r>
            <a:r>
              <a:rPr lang="en-GB" sz="1800" dirty="0" smtClean="0"/>
              <a:t>On the other hand, some people suggest that the reason Napoleon fell from power was …………………</a:t>
            </a:r>
            <a:endParaRPr lang="en-GB" sz="1800" b="1" dirty="0" smtClean="0"/>
          </a:p>
          <a:p>
            <a:pPr marL="0" indent="0">
              <a:buNone/>
            </a:pPr>
            <a:r>
              <a:rPr lang="en-GB" sz="1800" b="1" dirty="0" smtClean="0">
                <a:solidFill>
                  <a:schemeClr val="accent5"/>
                </a:solidFill>
              </a:rPr>
              <a:t>EVIDENCE: </a:t>
            </a:r>
            <a:r>
              <a:rPr lang="en-GB" sz="1800" dirty="0" smtClean="0"/>
              <a:t>For example……(</a:t>
            </a:r>
            <a:r>
              <a:rPr lang="en-GB" sz="1800" i="1" dirty="0" smtClean="0"/>
              <a:t>Quote from the source)</a:t>
            </a:r>
          </a:p>
          <a:p>
            <a:pPr marL="0" indent="0">
              <a:buNone/>
            </a:pPr>
            <a:r>
              <a:rPr lang="en-GB" sz="1800" b="1" dirty="0" smtClean="0">
                <a:solidFill>
                  <a:srgbClr val="FF0000"/>
                </a:solidFill>
                <a:cs typeface="Courier New" pitchFamily="49" charset="0"/>
              </a:rPr>
              <a:t>EXPLAIN:</a:t>
            </a:r>
            <a:r>
              <a:rPr lang="en-GB" sz="1800" dirty="0" smtClean="0">
                <a:solidFill>
                  <a:srgbClr val="FF0000"/>
                </a:solidFill>
                <a:cs typeface="Courier New" pitchFamily="49" charset="0"/>
              </a:rPr>
              <a:t> </a:t>
            </a:r>
            <a:r>
              <a:rPr lang="en-GB" sz="1800" dirty="0">
                <a:cs typeface="Courier New" pitchFamily="49" charset="0"/>
              </a:rPr>
              <a:t>This caused him to fall from power because …………….</a:t>
            </a:r>
            <a:endParaRPr lang="en-GB" sz="1800" dirty="0" smtClean="0">
              <a:cs typeface="Courier New" pitchFamily="49" charset="0"/>
            </a:endParaRPr>
          </a:p>
          <a:p>
            <a:pPr marL="0" indent="0">
              <a:buNone/>
            </a:pPr>
            <a:r>
              <a:rPr lang="en-GB" sz="1800" b="1" dirty="0" smtClean="0">
                <a:solidFill>
                  <a:schemeClr val="accent5"/>
                </a:solidFill>
              </a:rPr>
              <a:t>EVALUATE: </a:t>
            </a:r>
            <a:r>
              <a:rPr lang="en-GB" sz="1800" dirty="0" smtClean="0"/>
              <a:t>We can trust the evidence from this source because……</a:t>
            </a:r>
          </a:p>
          <a:p>
            <a:pPr marL="0" indent="0">
              <a:buNone/>
            </a:pPr>
            <a:r>
              <a:rPr lang="en-GB" sz="1800" dirty="0" smtClean="0"/>
              <a:t>However, we might question this source because……</a:t>
            </a:r>
          </a:p>
          <a:p>
            <a:pPr marL="0" indent="0">
              <a:buNone/>
            </a:pPr>
            <a:r>
              <a:rPr lang="en-GB" sz="1800" b="1" u="sng" dirty="0" smtClean="0">
                <a:solidFill>
                  <a:schemeClr val="accent5"/>
                </a:solidFill>
              </a:rPr>
              <a:t>Conclusion</a:t>
            </a:r>
          </a:p>
          <a:p>
            <a:pPr marL="0" indent="0">
              <a:buNone/>
            </a:pPr>
            <a:r>
              <a:rPr lang="en-GB" sz="1800" b="1" dirty="0" smtClean="0">
                <a:cs typeface="Courier New" pitchFamily="49" charset="0"/>
              </a:rPr>
              <a:t>Overall I think that………………… is the most important reason why Napoleon fell from power because……………………..</a:t>
            </a:r>
          </a:p>
          <a:p>
            <a:pPr marL="0" indent="0">
              <a:buNone/>
            </a:pPr>
            <a:endParaRPr lang="en-GB" sz="1800" u="sng" dirty="0" smtClean="0"/>
          </a:p>
          <a:p>
            <a:pPr marL="0" indent="0">
              <a:buNone/>
            </a:pPr>
            <a:endParaRPr lang="en-GB" sz="1800" dirty="0"/>
          </a:p>
        </p:txBody>
      </p:sp>
      <p:sp>
        <p:nvSpPr>
          <p:cNvPr id="4" name="TextBox 3"/>
          <p:cNvSpPr txBox="1"/>
          <p:nvPr/>
        </p:nvSpPr>
        <p:spPr>
          <a:xfrm>
            <a:off x="6490951" y="734089"/>
            <a:ext cx="2537138" cy="6494085"/>
          </a:xfrm>
          <a:prstGeom prst="rect">
            <a:avLst/>
          </a:prstGeom>
          <a:noFill/>
          <a:ln>
            <a:solidFill>
              <a:srgbClr val="0070C0"/>
            </a:solidFill>
          </a:ln>
        </p:spPr>
        <p:txBody>
          <a:bodyPr wrap="square" rtlCol="0">
            <a:spAutoFit/>
          </a:bodyPr>
          <a:lstStyle/>
          <a:p>
            <a:pPr algn="ctr"/>
            <a:r>
              <a:rPr lang="en-GB" sz="1600" b="1" u="sng" dirty="0" smtClean="0">
                <a:solidFill>
                  <a:srgbClr val="0070C0"/>
                </a:solidFill>
              </a:rPr>
              <a:t>Evaluating evidence</a:t>
            </a:r>
          </a:p>
          <a:p>
            <a:r>
              <a:rPr lang="en-GB" sz="1600" dirty="0" smtClean="0"/>
              <a:t>When evaluating how reliable a source is you need to think about:</a:t>
            </a:r>
          </a:p>
          <a:p>
            <a:pPr marL="342900" indent="-342900">
              <a:buAutoNum type="arabicPeriod"/>
            </a:pPr>
            <a:r>
              <a:rPr lang="en-GB" sz="1600" b="1" dirty="0" smtClean="0">
                <a:solidFill>
                  <a:srgbClr val="0070C0"/>
                </a:solidFill>
              </a:rPr>
              <a:t>Who wrote it?</a:t>
            </a:r>
            <a:r>
              <a:rPr lang="en-GB" sz="1600" dirty="0" smtClean="0">
                <a:solidFill>
                  <a:srgbClr val="0070C0"/>
                </a:solidFill>
              </a:rPr>
              <a:t> </a:t>
            </a:r>
            <a:r>
              <a:rPr lang="en-GB" sz="1600" dirty="0" smtClean="0"/>
              <a:t>Would they have a reason to have a one-sided view?</a:t>
            </a:r>
          </a:p>
          <a:p>
            <a:pPr marL="342900" indent="-342900">
              <a:buAutoNum type="arabicPeriod"/>
            </a:pPr>
            <a:r>
              <a:rPr lang="en-GB" sz="1600" b="1" dirty="0" smtClean="0">
                <a:solidFill>
                  <a:srgbClr val="0070C0"/>
                </a:solidFill>
              </a:rPr>
              <a:t>What was the reason the source was made?</a:t>
            </a:r>
            <a:r>
              <a:rPr lang="en-GB" sz="1600" dirty="0" smtClean="0">
                <a:solidFill>
                  <a:srgbClr val="0070C0"/>
                </a:solidFill>
              </a:rPr>
              <a:t> </a:t>
            </a:r>
            <a:r>
              <a:rPr lang="en-GB" sz="1600" dirty="0" smtClean="0"/>
              <a:t>How might this affect what it says?</a:t>
            </a:r>
          </a:p>
          <a:p>
            <a:pPr marL="342900" indent="-342900">
              <a:buAutoNum type="arabicPeriod"/>
            </a:pPr>
            <a:r>
              <a:rPr lang="en-GB" sz="1600" b="1" dirty="0" smtClean="0">
                <a:solidFill>
                  <a:srgbClr val="0070C0"/>
                </a:solidFill>
              </a:rPr>
              <a:t>Who was going to read the source?</a:t>
            </a:r>
            <a:r>
              <a:rPr lang="en-GB" sz="1600" dirty="0" smtClean="0">
                <a:solidFill>
                  <a:srgbClr val="0070C0"/>
                </a:solidFill>
              </a:rPr>
              <a:t> </a:t>
            </a:r>
            <a:r>
              <a:rPr lang="en-GB" sz="1600" dirty="0" smtClean="0"/>
              <a:t>Was it for the general public, or was it private?</a:t>
            </a:r>
          </a:p>
          <a:p>
            <a:pPr marL="342900" indent="-342900">
              <a:buAutoNum type="arabicPeriod"/>
            </a:pPr>
            <a:r>
              <a:rPr lang="en-GB" sz="1600" b="1" dirty="0" smtClean="0">
                <a:solidFill>
                  <a:srgbClr val="0070C0"/>
                </a:solidFill>
              </a:rPr>
              <a:t>How does it match with what you know actually happened?</a:t>
            </a:r>
            <a:r>
              <a:rPr lang="en-GB" sz="1600" dirty="0" smtClean="0">
                <a:solidFill>
                  <a:srgbClr val="0070C0"/>
                </a:solidFill>
              </a:rPr>
              <a:t> </a:t>
            </a:r>
            <a:r>
              <a:rPr lang="en-GB" sz="1600" dirty="0" smtClean="0"/>
              <a:t>Is it accurate or are there certain bits missing?</a:t>
            </a:r>
          </a:p>
          <a:p>
            <a:pPr marL="342900" indent="-342900"/>
            <a:r>
              <a:rPr lang="en-GB" sz="1600" b="1" dirty="0" smtClean="0">
                <a:solidFill>
                  <a:srgbClr val="FF0000"/>
                </a:solidFill>
              </a:rPr>
              <a:t>DO NOT JUST SAY THE SOURCE IS BIASED without backing it up with an example – all sources are biased!</a:t>
            </a:r>
          </a:p>
        </p:txBody>
      </p:sp>
    </p:spTree>
    <p:extLst>
      <p:ext uri="{BB962C8B-B14F-4D97-AF65-F5344CB8AC3E}">
        <p14:creationId xmlns:p14="http://schemas.microsoft.com/office/powerpoint/2010/main" val="1867529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4544095" cy="5112913"/>
          </a:xfrm>
        </p:spPr>
        <p:txBody>
          <a:bodyPr>
            <a:noAutofit/>
          </a:bodyPr>
          <a:lstStyle/>
          <a:p>
            <a:pPr marL="0" indent="0">
              <a:buNone/>
            </a:pPr>
            <a:r>
              <a:rPr lang="en-GB" sz="1200" dirty="0" smtClean="0">
                <a:latin typeface="Arial" panose="020B0604020202020204" pitchFamily="34" charset="0"/>
                <a:cs typeface="Arial" panose="020B0604020202020204" pitchFamily="34" charset="0"/>
              </a:rPr>
              <a:t>“Where’s our Arthur [the Duke of Wellington]? I wish he was here”. A comment made a British soldier during a battle in which Wellington did not command the British. The British only just won this battle</a:t>
            </a:r>
          </a:p>
          <a:p>
            <a:pPr marL="0" indent="0">
              <a:buNone/>
            </a:pPr>
            <a:r>
              <a:rPr lang="en-GB" sz="1200" dirty="0" smtClean="0">
                <a:latin typeface="Arial" panose="020B0604020202020204" pitchFamily="34" charset="0"/>
                <a:cs typeface="Arial" panose="020B0604020202020204" pitchFamily="34" charset="0"/>
              </a:rPr>
              <a:t>“Without the protection of the Royal Navy, Napoleon would have invaded Britain, and Britain would have been knocked out of the war. The country would never have been able to fight on, and the Napoleonic Wars would have been over”. From a website advertising the Royal Navy</a:t>
            </a:r>
          </a:p>
          <a:p>
            <a:pPr marL="0" indent="0">
              <a:buNone/>
            </a:pPr>
            <a:r>
              <a:rPr lang="en-GB" sz="1200" dirty="0" smtClean="0">
                <a:latin typeface="Arial" panose="020B0604020202020204" pitchFamily="34" charset="0"/>
                <a:cs typeface="Arial" panose="020B0604020202020204" pitchFamily="34" charset="0"/>
              </a:rPr>
              <a:t>“Napoleon was a military genius. As soldiers we loved him dearly, but as his power grew, he became more hungry for power. He became obsessed with crushing his enemies, and this obsession caused him to make rash decision” A quote from Marshall </a:t>
            </a:r>
            <a:r>
              <a:rPr lang="en-GB" sz="1200" dirty="0" err="1" smtClean="0">
                <a:latin typeface="Arial" panose="020B0604020202020204" pitchFamily="34" charset="0"/>
                <a:cs typeface="Arial" panose="020B0604020202020204" pitchFamily="34" charset="0"/>
              </a:rPr>
              <a:t>Marmont</a:t>
            </a:r>
            <a:r>
              <a:rPr lang="en-GB" sz="1200" dirty="0" smtClean="0">
                <a:latin typeface="Arial" panose="020B0604020202020204" pitchFamily="34" charset="0"/>
                <a:cs typeface="Arial" panose="020B0604020202020204" pitchFamily="34" charset="0"/>
              </a:rPr>
              <a:t>, a close friend of Napoleon, and one of his most senior generals, who betrayed Napoleon in 1814.</a:t>
            </a:r>
            <a:endParaRPr lang="en-GB" sz="1200" dirty="0">
              <a:latin typeface="Arial" panose="020B0604020202020204" pitchFamily="34" charset="0"/>
              <a:cs typeface="Arial" panose="020B0604020202020204" pitchFamily="34" charset="0"/>
            </a:endParaRPr>
          </a:p>
          <a:p>
            <a:pPr marL="0" indent="0">
              <a:buNone/>
            </a:pPr>
            <a:r>
              <a:rPr lang="en-GB" sz="1200" dirty="0" smtClean="0">
                <a:latin typeface="Arial" panose="020B0604020202020204" pitchFamily="34" charset="0"/>
                <a:cs typeface="Arial" panose="020B0604020202020204" pitchFamily="34" charset="0"/>
              </a:rPr>
              <a:t>“I could have gone anywhere and done anything with that army”. The Duke of Wellington commenting on how good his army was. This comment was made 20 years after the end of the Napoleonic Wars</a:t>
            </a:r>
          </a:p>
          <a:p>
            <a:pPr marL="0" indent="0">
              <a:buNone/>
            </a:pPr>
            <a:r>
              <a:rPr lang="en-GB" sz="1200" dirty="0" smtClean="0">
                <a:latin typeface="Arial" panose="020B0604020202020204" pitchFamily="34" charset="0"/>
                <a:cs typeface="Arial" panose="020B0604020202020204" pitchFamily="34" charset="0"/>
              </a:rPr>
              <a:t>“The British army was not the important reason for Napoleon’s defeat. The British only became important because Napoleon blundered into trying to conquer Spain.” From a recent biography of Napoleon by a well known historian. Some historians think that the arguments made in this biography are controversial.</a:t>
            </a:r>
          </a:p>
          <a:p>
            <a:pPr marL="0" indent="0">
              <a:buNone/>
            </a:pPr>
            <a:r>
              <a:rPr lang="en-GB" sz="1200" dirty="0" smtClean="0">
                <a:latin typeface="Arial" panose="020B0604020202020204" pitchFamily="34" charset="0"/>
                <a:cs typeface="Arial" panose="020B0604020202020204" pitchFamily="34" charset="0"/>
              </a:rPr>
              <a:t>“I look on Spain as an ulcer that bleeds me of men and equipment”. Napoleon talking in 1813 about the problem that he faced trying to conquer Spain</a:t>
            </a:r>
          </a:p>
          <a:p>
            <a:pPr marL="0" indent="0">
              <a:buNone/>
            </a:pPr>
            <a:r>
              <a:rPr lang="en-GB" sz="1200" dirty="0" smtClean="0">
                <a:latin typeface="Arial" panose="020B0604020202020204" pitchFamily="34" charset="0"/>
                <a:cs typeface="Arial" panose="020B0604020202020204" pitchFamily="34" charset="0"/>
              </a:rPr>
              <a:t>“Napoleon has shattered his Grande </a:t>
            </a:r>
            <a:r>
              <a:rPr lang="en-GB" sz="1200" dirty="0" err="1" smtClean="0">
                <a:latin typeface="Arial" panose="020B0604020202020204" pitchFamily="34" charset="0"/>
                <a:cs typeface="Arial" panose="020B0604020202020204" pitchFamily="34" charset="0"/>
              </a:rPr>
              <a:t>Armee</a:t>
            </a:r>
            <a:r>
              <a:rPr lang="en-GB" sz="1200" dirty="0" smtClean="0">
                <a:latin typeface="Arial" panose="020B0604020202020204" pitchFamily="34" charset="0"/>
                <a:cs typeface="Arial" panose="020B0604020202020204" pitchFamily="34" charset="0"/>
              </a:rPr>
              <a:t>. The newspapers from Moscow suggest that only a fraction of his original army now remains after his disastrous campaign in Russia.” A report in a British newspaper, written in 1812</a:t>
            </a:r>
          </a:p>
          <a:p>
            <a:pPr marL="0" indent="0">
              <a:buNone/>
            </a:pPr>
            <a:r>
              <a:rPr lang="en-GB" sz="1200" dirty="0" smtClean="0">
                <a:latin typeface="Arial" panose="020B0604020202020204" pitchFamily="34" charset="0"/>
                <a:cs typeface="Arial" panose="020B0604020202020204" pitchFamily="34" charset="0"/>
              </a:rPr>
              <a:t>“Wellington knew the importance of keeping his men well supplied, and only using them to fight when he knew that he could win convincingly. His men knew this, and so they fought even harder under him than they normally would.” A historian writing in 2014</a:t>
            </a:r>
            <a:endParaRPr lang="en-GB" sz="1200"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4544095" y="0"/>
            <a:ext cx="4599905" cy="51129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200" dirty="0" smtClean="0">
                <a:latin typeface="Arial" panose="020B0604020202020204" pitchFamily="34" charset="0"/>
                <a:cs typeface="Arial" panose="020B0604020202020204" pitchFamily="34" charset="0"/>
              </a:rPr>
              <a:t>“Where’s our Arthur [the Duke of Wellington]? I wish he was here”. A comment made a British soldier during a battle in which Wellington did not command the British. The British only just won this battle</a:t>
            </a:r>
          </a:p>
          <a:p>
            <a:pPr marL="0" indent="0">
              <a:buFont typeface="Arial" panose="020B0604020202020204" pitchFamily="34" charset="0"/>
              <a:buNone/>
            </a:pPr>
            <a:r>
              <a:rPr lang="en-GB" sz="1200" dirty="0" smtClean="0">
                <a:latin typeface="Arial" panose="020B0604020202020204" pitchFamily="34" charset="0"/>
                <a:cs typeface="Arial" panose="020B0604020202020204" pitchFamily="34" charset="0"/>
              </a:rPr>
              <a:t>“Without the protection of the Royal Navy, Napoleon would have invaded Britain, and Britain would have been knocked out of the war. The country would never have been able to fight on, and the Napoleonic Wars would have been over”. From a website advertising the Royal Navy</a:t>
            </a:r>
          </a:p>
          <a:p>
            <a:pPr marL="0" indent="0">
              <a:buFont typeface="Arial" panose="020B0604020202020204" pitchFamily="34" charset="0"/>
              <a:buNone/>
            </a:pPr>
            <a:r>
              <a:rPr lang="en-GB" sz="1200" dirty="0" smtClean="0">
                <a:latin typeface="Arial" panose="020B0604020202020204" pitchFamily="34" charset="0"/>
                <a:cs typeface="Arial" panose="020B0604020202020204" pitchFamily="34" charset="0"/>
              </a:rPr>
              <a:t>“Napoleon was a military genius. As soldiers we loved him dearly, but as his power grew, he became more hungry for power. He became obsessed with crushing his enemies, and this obsession caused him to make rash decision” A quote from Marshall </a:t>
            </a:r>
            <a:r>
              <a:rPr lang="en-GB" sz="1200" dirty="0" err="1" smtClean="0">
                <a:latin typeface="Arial" panose="020B0604020202020204" pitchFamily="34" charset="0"/>
                <a:cs typeface="Arial" panose="020B0604020202020204" pitchFamily="34" charset="0"/>
              </a:rPr>
              <a:t>Marmont</a:t>
            </a:r>
            <a:r>
              <a:rPr lang="en-GB" sz="1200" dirty="0" smtClean="0">
                <a:latin typeface="Arial" panose="020B0604020202020204" pitchFamily="34" charset="0"/>
                <a:cs typeface="Arial" panose="020B0604020202020204" pitchFamily="34" charset="0"/>
              </a:rPr>
              <a:t>, a close friend of Napoleon, and one of his most senior generals, who betrayed Napoleon in 1814.</a:t>
            </a:r>
          </a:p>
          <a:p>
            <a:pPr marL="0" indent="0">
              <a:buFont typeface="Arial" panose="020B0604020202020204" pitchFamily="34" charset="0"/>
              <a:buNone/>
            </a:pPr>
            <a:r>
              <a:rPr lang="en-GB" sz="1200" dirty="0" smtClean="0">
                <a:latin typeface="Arial" panose="020B0604020202020204" pitchFamily="34" charset="0"/>
                <a:cs typeface="Arial" panose="020B0604020202020204" pitchFamily="34" charset="0"/>
              </a:rPr>
              <a:t>“I could have gone anywhere and done anything with that army”. The Duke of Wellington commenting on how good his army was. This comment was made 20 years after the end of the Napoleonic Wars</a:t>
            </a:r>
          </a:p>
          <a:p>
            <a:pPr marL="0" indent="0">
              <a:buFont typeface="Arial" panose="020B0604020202020204" pitchFamily="34" charset="0"/>
              <a:buNone/>
            </a:pPr>
            <a:r>
              <a:rPr lang="en-GB" sz="1200" dirty="0" smtClean="0">
                <a:latin typeface="Arial" panose="020B0604020202020204" pitchFamily="34" charset="0"/>
                <a:cs typeface="Arial" panose="020B0604020202020204" pitchFamily="34" charset="0"/>
              </a:rPr>
              <a:t>“The British army was not the important reason for Napoleon’s defeat. The British only became important because Napoleon blundered into trying to conquer Spain.” From a recent biography of Napoleon by a well known historian. Some historians think that the arguments made in this biography are controversial.</a:t>
            </a:r>
          </a:p>
          <a:p>
            <a:pPr marL="0" indent="0">
              <a:buFont typeface="Arial" panose="020B0604020202020204" pitchFamily="34" charset="0"/>
              <a:buNone/>
            </a:pPr>
            <a:r>
              <a:rPr lang="en-GB" sz="1200" dirty="0" smtClean="0">
                <a:latin typeface="Arial" panose="020B0604020202020204" pitchFamily="34" charset="0"/>
                <a:cs typeface="Arial" panose="020B0604020202020204" pitchFamily="34" charset="0"/>
              </a:rPr>
              <a:t>“I look on Spain as an ulcer that bleeds me of men and equipment”. Napoleon talking in 1813 about the problem that he faced trying to conquer Spain</a:t>
            </a:r>
          </a:p>
          <a:p>
            <a:pPr marL="0" indent="0">
              <a:buFont typeface="Arial" panose="020B0604020202020204" pitchFamily="34" charset="0"/>
              <a:buNone/>
            </a:pPr>
            <a:r>
              <a:rPr lang="en-GB" sz="1200" dirty="0" smtClean="0">
                <a:latin typeface="Arial" panose="020B0604020202020204" pitchFamily="34" charset="0"/>
                <a:cs typeface="Arial" panose="020B0604020202020204" pitchFamily="34" charset="0"/>
              </a:rPr>
              <a:t>“Napoleon has shattered his Grande </a:t>
            </a:r>
            <a:r>
              <a:rPr lang="en-GB" sz="1200" dirty="0" err="1" smtClean="0">
                <a:latin typeface="Arial" panose="020B0604020202020204" pitchFamily="34" charset="0"/>
                <a:cs typeface="Arial" panose="020B0604020202020204" pitchFamily="34" charset="0"/>
              </a:rPr>
              <a:t>Armee</a:t>
            </a:r>
            <a:r>
              <a:rPr lang="en-GB" sz="1200" dirty="0" smtClean="0">
                <a:latin typeface="Arial" panose="020B0604020202020204" pitchFamily="34" charset="0"/>
                <a:cs typeface="Arial" panose="020B0604020202020204" pitchFamily="34" charset="0"/>
              </a:rPr>
              <a:t>. The newspapers from Moscow suggest that only a fraction of his original army now remains after his disastrous campaign in Russia.” A report in a British newspaper, written in 1812</a:t>
            </a:r>
          </a:p>
          <a:p>
            <a:pPr marL="0" indent="0">
              <a:buFont typeface="Arial" panose="020B0604020202020204" pitchFamily="34" charset="0"/>
              <a:buNone/>
            </a:pPr>
            <a:r>
              <a:rPr lang="en-GB" sz="1200" dirty="0" smtClean="0">
                <a:latin typeface="Arial" panose="020B0604020202020204" pitchFamily="34" charset="0"/>
                <a:cs typeface="Arial" panose="020B0604020202020204" pitchFamily="34" charset="0"/>
              </a:rPr>
              <a:t>“Wellington knew the importance of keeping his men well supplied, and only using them to fight when he knew that he could win convincingly. His men knew this, and so they fought even harder under him than they normally would.” A historian writing in 2014</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843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75333189"/>
              </p:ext>
            </p:extLst>
          </p:nvPr>
        </p:nvGraphicFramePr>
        <p:xfrm>
          <a:off x="0" y="90153"/>
          <a:ext cx="9144000" cy="6595700"/>
        </p:xfrm>
        <a:graphic>
          <a:graphicData uri="http://schemas.openxmlformats.org/drawingml/2006/table">
            <a:tbl>
              <a:tblPr firstRow="1" bandRow="1">
                <a:tableStyleId>{5940675A-B579-460E-94D1-54222C63F5DA}</a:tableStyleId>
              </a:tblPr>
              <a:tblGrid>
                <a:gridCol w="1120462"/>
                <a:gridCol w="1803042"/>
                <a:gridCol w="2047741"/>
                <a:gridCol w="2021983"/>
                <a:gridCol w="2150772"/>
              </a:tblGrid>
              <a:tr h="244699">
                <a:tc>
                  <a:txBody>
                    <a:bodyPr/>
                    <a:lstStyle/>
                    <a:p>
                      <a:r>
                        <a:rPr lang="en-GB" sz="1300" dirty="0" smtClean="0"/>
                        <a:t>Grade</a:t>
                      </a:r>
                      <a:endParaRPr lang="en-GB" sz="1300" dirty="0"/>
                    </a:p>
                  </a:txBody>
                  <a:tcPr/>
                </a:tc>
                <a:tc>
                  <a:txBody>
                    <a:bodyPr/>
                    <a:lstStyle/>
                    <a:p>
                      <a:r>
                        <a:rPr lang="en-GB" sz="1300" dirty="0" smtClean="0"/>
                        <a:t>Emerging</a:t>
                      </a:r>
                      <a:endParaRPr lang="en-GB" sz="1300" dirty="0"/>
                    </a:p>
                  </a:txBody>
                  <a:tcPr/>
                </a:tc>
                <a:tc>
                  <a:txBody>
                    <a:bodyPr/>
                    <a:lstStyle/>
                    <a:p>
                      <a:r>
                        <a:rPr lang="en-GB" sz="1300" dirty="0" smtClean="0"/>
                        <a:t>Expected</a:t>
                      </a:r>
                      <a:endParaRPr lang="en-GB" sz="1300" dirty="0"/>
                    </a:p>
                  </a:txBody>
                  <a:tcPr/>
                </a:tc>
                <a:tc>
                  <a:txBody>
                    <a:bodyPr/>
                    <a:lstStyle/>
                    <a:p>
                      <a:r>
                        <a:rPr lang="en-GB" sz="1300" dirty="0" smtClean="0"/>
                        <a:t>Exceeding</a:t>
                      </a:r>
                      <a:endParaRPr lang="en-GB" sz="1300" dirty="0"/>
                    </a:p>
                  </a:txBody>
                  <a:tcPr/>
                </a:tc>
                <a:tc>
                  <a:txBody>
                    <a:bodyPr/>
                    <a:lstStyle/>
                    <a:p>
                      <a:r>
                        <a:rPr lang="en-GB" sz="1300" dirty="0" smtClean="0"/>
                        <a:t>Exemplary</a:t>
                      </a:r>
                      <a:endParaRPr lang="en-GB" sz="1300" dirty="0"/>
                    </a:p>
                  </a:txBody>
                  <a:tcPr/>
                </a:tc>
              </a:tr>
              <a:tr h="1730062">
                <a:tc>
                  <a:txBody>
                    <a:bodyPr/>
                    <a:lstStyle/>
                    <a:p>
                      <a:r>
                        <a:rPr lang="en-GB" sz="1300" u="sng" dirty="0" smtClean="0"/>
                        <a:t>Paragraph 1</a:t>
                      </a:r>
                    </a:p>
                    <a:p>
                      <a:r>
                        <a:rPr lang="en-GB" sz="1300" dirty="0" smtClean="0"/>
                        <a:t>Emerging</a:t>
                      </a:r>
                    </a:p>
                    <a:p>
                      <a:r>
                        <a:rPr lang="en-GB" sz="1300" dirty="0" smtClean="0"/>
                        <a:t>Expected</a:t>
                      </a:r>
                    </a:p>
                    <a:p>
                      <a:r>
                        <a:rPr lang="en-GB" sz="1300" dirty="0" smtClean="0"/>
                        <a:t>Exceeding</a:t>
                      </a:r>
                    </a:p>
                    <a:p>
                      <a:r>
                        <a:rPr lang="en-GB" sz="1300" dirty="0" smtClean="0"/>
                        <a:t>Exemplary</a:t>
                      </a:r>
                      <a:endParaRPr lang="en-GB" sz="1300" dirty="0"/>
                    </a:p>
                  </a:txBody>
                  <a:tcPr/>
                </a:tc>
                <a:tc>
                  <a:txBody>
                    <a:bodyPr/>
                    <a:lstStyle/>
                    <a:p>
                      <a:r>
                        <a:rPr lang="en-GB" sz="1300" dirty="0" smtClean="0"/>
                        <a:t>Mentions that the Royal Navy was a reason</a:t>
                      </a:r>
                      <a:r>
                        <a:rPr lang="en-GB" sz="1300" baseline="0" dirty="0" smtClean="0"/>
                        <a:t> for Napoleon’s defeat, gives evidence knowledge. Very little explanation of </a:t>
                      </a:r>
                      <a:r>
                        <a:rPr lang="en-GB" sz="1300" b="1" baseline="0" dirty="0" smtClean="0"/>
                        <a:t>why</a:t>
                      </a:r>
                      <a:r>
                        <a:rPr lang="en-GB" sz="1300" b="0" baseline="0" dirty="0" smtClean="0"/>
                        <a:t> this led to his defeat.</a:t>
                      </a:r>
                      <a:endParaRPr lang="en-GB" sz="1300" dirty="0"/>
                    </a:p>
                  </a:txBody>
                  <a:tcPr/>
                </a:tc>
                <a:tc>
                  <a:txBody>
                    <a:bodyPr/>
                    <a:lstStyle/>
                    <a:p>
                      <a:r>
                        <a:rPr lang="en-GB" sz="1300" b="1" dirty="0" smtClean="0"/>
                        <a:t>Everything</a:t>
                      </a:r>
                      <a:r>
                        <a:rPr lang="en-GB" sz="1300" b="1" baseline="0" dirty="0" smtClean="0"/>
                        <a:t> from Emerging PLUS:</a:t>
                      </a:r>
                      <a:endParaRPr lang="en-GB" sz="1300" b="0" baseline="0" dirty="0" smtClean="0"/>
                    </a:p>
                    <a:p>
                      <a:r>
                        <a:rPr lang="en-GB" sz="1300" b="0" baseline="0" dirty="0" smtClean="0"/>
                        <a:t>Uses a source to back up what they are saying</a:t>
                      </a:r>
                      <a:endParaRPr lang="en-GB" sz="1300" b="1" dirty="0"/>
                    </a:p>
                  </a:txBody>
                  <a:tcPr/>
                </a:tc>
                <a:tc>
                  <a:txBody>
                    <a:bodyPr/>
                    <a:lstStyle/>
                    <a:p>
                      <a:r>
                        <a:rPr lang="en-GB" sz="1300" b="1" dirty="0" smtClean="0"/>
                        <a:t>Everything from Expected PLUS:</a:t>
                      </a:r>
                      <a:endParaRPr lang="en-GB" sz="1300" b="0" dirty="0" smtClean="0"/>
                    </a:p>
                    <a:p>
                      <a:r>
                        <a:rPr lang="en-GB" sz="1300" b="0" dirty="0" smtClean="0"/>
                        <a:t>Begins to look at the origin and purpose of the source to explain </a:t>
                      </a:r>
                      <a:r>
                        <a:rPr lang="en-GB" sz="1300" b="1" dirty="0" smtClean="0"/>
                        <a:t>why</a:t>
                      </a:r>
                      <a:r>
                        <a:rPr lang="en-GB" sz="1300" b="0" dirty="0" smtClean="0"/>
                        <a:t> (NOT how) the source supports the</a:t>
                      </a:r>
                      <a:r>
                        <a:rPr lang="en-GB" sz="1300" b="0" baseline="0" dirty="0" smtClean="0"/>
                        <a:t> argument</a:t>
                      </a:r>
                      <a:endParaRPr lang="en-GB" sz="1300" b="1" dirty="0"/>
                    </a:p>
                  </a:txBody>
                  <a:tcPr/>
                </a:tc>
                <a:tc>
                  <a:txBody>
                    <a:bodyPr/>
                    <a:lstStyle/>
                    <a:p>
                      <a:r>
                        <a:rPr lang="en-GB" sz="1300" b="1" dirty="0" smtClean="0"/>
                        <a:t>Everything from Exceeding BUT: </a:t>
                      </a:r>
                      <a:endParaRPr lang="en-GB" sz="1300" b="0" dirty="0" smtClean="0"/>
                    </a:p>
                    <a:p>
                      <a:r>
                        <a:rPr lang="en-GB" sz="1300" b="0" dirty="0" smtClean="0"/>
                        <a:t>Explanation</a:t>
                      </a:r>
                      <a:r>
                        <a:rPr lang="en-GB" sz="1300" b="0" baseline="0" dirty="0" smtClean="0"/>
                        <a:t> of </a:t>
                      </a:r>
                      <a:r>
                        <a:rPr lang="en-GB" sz="1300" b="1" baseline="0" dirty="0" smtClean="0"/>
                        <a:t>why</a:t>
                      </a:r>
                      <a:r>
                        <a:rPr lang="en-GB" sz="1300" b="0" baseline="0" dirty="0" smtClean="0"/>
                        <a:t> the source supports the interpretation is more detailed, AND they come to their own conclusion to answer the question</a:t>
                      </a:r>
                      <a:endParaRPr lang="en-GB" sz="1300" b="0" dirty="0"/>
                    </a:p>
                  </a:txBody>
                  <a:tcPr/>
                </a:tc>
              </a:tr>
              <a:tr h="1249251">
                <a:tc>
                  <a:txBody>
                    <a:bodyPr/>
                    <a:lstStyle/>
                    <a:p>
                      <a:r>
                        <a:rPr lang="en-GB" sz="1300" u="sng" dirty="0" smtClean="0"/>
                        <a:t>Paragraph</a:t>
                      </a:r>
                      <a:r>
                        <a:rPr lang="en-GB" sz="1300" u="sng" baseline="0" dirty="0" smtClean="0"/>
                        <a:t> </a:t>
                      </a:r>
                      <a:r>
                        <a:rPr lang="en-GB" sz="1300" u="sng" dirty="0" smtClean="0"/>
                        <a:t>2</a:t>
                      </a:r>
                    </a:p>
                    <a:p>
                      <a:r>
                        <a:rPr lang="en-GB" sz="1300" dirty="0" smtClean="0"/>
                        <a:t>Emerging</a:t>
                      </a:r>
                    </a:p>
                    <a:p>
                      <a:r>
                        <a:rPr lang="en-GB" sz="1300" dirty="0" smtClean="0"/>
                        <a:t>Expected</a:t>
                      </a:r>
                    </a:p>
                    <a:p>
                      <a:r>
                        <a:rPr lang="en-GB" sz="1300" dirty="0" smtClean="0"/>
                        <a:t>Exceeding</a:t>
                      </a:r>
                    </a:p>
                    <a:p>
                      <a:r>
                        <a:rPr lang="en-GB" sz="1300" dirty="0" smtClean="0"/>
                        <a:t>Exemplary</a:t>
                      </a:r>
                    </a:p>
                  </a:txBody>
                  <a:tcPr/>
                </a:tc>
                <a:tc>
                  <a:txBody>
                    <a:bodyPr/>
                    <a:lstStyle/>
                    <a:p>
                      <a:r>
                        <a:rPr lang="en-GB" sz="1300" dirty="0" smtClean="0"/>
                        <a:t>Mentions that Wellington</a:t>
                      </a:r>
                      <a:r>
                        <a:rPr lang="en-GB" sz="1300" baseline="0" dirty="0" smtClean="0"/>
                        <a:t> </a:t>
                      </a:r>
                      <a:r>
                        <a:rPr lang="en-GB" sz="1300" dirty="0" smtClean="0"/>
                        <a:t>was a reason for</a:t>
                      </a:r>
                      <a:r>
                        <a:rPr lang="en-GB" sz="1300" baseline="0" dirty="0" smtClean="0"/>
                        <a:t> Napoleon’s defeat, gives evidence knowledge. Very little explanation of </a:t>
                      </a:r>
                      <a:r>
                        <a:rPr lang="en-GB" sz="1300" b="1" baseline="0" dirty="0" smtClean="0"/>
                        <a:t>why</a:t>
                      </a:r>
                      <a:r>
                        <a:rPr lang="en-GB" sz="1300" b="0" baseline="0" dirty="0" smtClean="0"/>
                        <a:t> this led to his defeat.</a:t>
                      </a:r>
                      <a:endParaRPr lang="en-GB" sz="1300" dirty="0"/>
                    </a:p>
                  </a:txBody>
                  <a:tcPr/>
                </a:tc>
                <a:tc>
                  <a:txBody>
                    <a:bodyPr/>
                    <a:lstStyle/>
                    <a:p>
                      <a:r>
                        <a:rPr lang="en-GB" sz="1300" b="1" dirty="0" smtClean="0"/>
                        <a:t>Everything</a:t>
                      </a:r>
                      <a:r>
                        <a:rPr lang="en-GB" sz="1300" b="1" baseline="0" dirty="0" smtClean="0"/>
                        <a:t> from Emerging PLUS:</a:t>
                      </a:r>
                      <a:endParaRPr lang="en-GB" sz="1300" b="0" baseline="0" dirty="0" smtClean="0"/>
                    </a:p>
                    <a:p>
                      <a:r>
                        <a:rPr lang="en-GB" sz="1300" b="0" baseline="0" dirty="0" smtClean="0"/>
                        <a:t>Uses a source to back up what they are saying</a:t>
                      </a:r>
                      <a:endParaRPr lang="en-GB" sz="1300" b="1" dirty="0" smtClean="0"/>
                    </a:p>
                    <a:p>
                      <a:endParaRPr lang="en-GB" sz="1300" dirty="0"/>
                    </a:p>
                  </a:txBody>
                  <a:tcPr/>
                </a:tc>
                <a:tc>
                  <a:txBody>
                    <a:bodyPr/>
                    <a:lstStyle/>
                    <a:p>
                      <a:r>
                        <a:rPr lang="en-GB" sz="1300" b="1" dirty="0" smtClean="0"/>
                        <a:t>Everything from Expected PLUS:</a:t>
                      </a:r>
                      <a:endParaRPr lang="en-GB" sz="1300" b="0" dirty="0" smtClean="0"/>
                    </a:p>
                    <a:p>
                      <a:r>
                        <a:rPr lang="en-GB" sz="1300" b="0" dirty="0" smtClean="0"/>
                        <a:t>Begins to look at the origin and purpose of the source to explain </a:t>
                      </a:r>
                      <a:r>
                        <a:rPr lang="en-GB" sz="1300" b="1" dirty="0" smtClean="0"/>
                        <a:t>why</a:t>
                      </a:r>
                      <a:r>
                        <a:rPr lang="en-GB" sz="1300" b="0" dirty="0" smtClean="0"/>
                        <a:t> (NOT how) the source supports the</a:t>
                      </a:r>
                      <a:r>
                        <a:rPr lang="en-GB" sz="1300" b="0" baseline="0" dirty="0" smtClean="0"/>
                        <a:t> argument</a:t>
                      </a:r>
                      <a:endParaRPr lang="en-GB" sz="1300" b="1" dirty="0" smtClean="0"/>
                    </a:p>
                  </a:txBody>
                  <a:tcPr/>
                </a:tc>
                <a:tc>
                  <a:txBody>
                    <a:bodyPr/>
                    <a:lstStyle/>
                    <a:p>
                      <a:r>
                        <a:rPr lang="en-GB" sz="1300" b="1" dirty="0" smtClean="0"/>
                        <a:t>Everything from Exceeding BUT: </a:t>
                      </a:r>
                      <a:endParaRPr lang="en-GB" sz="1300" b="0" dirty="0" smtClean="0"/>
                    </a:p>
                    <a:p>
                      <a:r>
                        <a:rPr lang="en-GB" sz="1300" b="0" dirty="0" smtClean="0"/>
                        <a:t>Explanation</a:t>
                      </a:r>
                      <a:r>
                        <a:rPr lang="en-GB" sz="1300" b="0" baseline="0" dirty="0" smtClean="0"/>
                        <a:t> of </a:t>
                      </a:r>
                      <a:r>
                        <a:rPr lang="en-GB" sz="1300" b="1" baseline="0" dirty="0" smtClean="0"/>
                        <a:t>why</a:t>
                      </a:r>
                      <a:r>
                        <a:rPr lang="en-GB" sz="1300" b="0" baseline="0" dirty="0" smtClean="0"/>
                        <a:t> the source supports the interpretation is more detailed, AND they come to their own conclusion to answer the question</a:t>
                      </a:r>
                      <a:endParaRPr lang="en-GB" sz="1300" b="0" dirty="0" smtClean="0"/>
                    </a:p>
                  </a:txBody>
                  <a:tcPr/>
                </a:tc>
              </a:tr>
              <a:tr h="1249251">
                <a:tc>
                  <a:txBody>
                    <a:bodyPr/>
                    <a:lstStyle/>
                    <a:p>
                      <a:r>
                        <a:rPr lang="en-GB" sz="1300" u="sng" dirty="0" smtClean="0"/>
                        <a:t>Paragraph</a:t>
                      </a:r>
                      <a:r>
                        <a:rPr lang="en-GB" sz="1300" u="sng" baseline="0" dirty="0" smtClean="0"/>
                        <a:t> 3</a:t>
                      </a:r>
                      <a:endParaRPr lang="en-GB" sz="1300" u="sng" dirty="0" smtClean="0"/>
                    </a:p>
                    <a:p>
                      <a:r>
                        <a:rPr lang="en-GB" sz="1300" dirty="0" smtClean="0"/>
                        <a:t>Emerging</a:t>
                      </a:r>
                    </a:p>
                    <a:p>
                      <a:r>
                        <a:rPr lang="en-GB" sz="1300" dirty="0" smtClean="0"/>
                        <a:t>Expected</a:t>
                      </a:r>
                    </a:p>
                    <a:p>
                      <a:r>
                        <a:rPr lang="en-GB" sz="1300" dirty="0" smtClean="0"/>
                        <a:t>Exceeding</a:t>
                      </a:r>
                    </a:p>
                    <a:p>
                      <a:r>
                        <a:rPr lang="en-GB" sz="1300" dirty="0" smtClean="0"/>
                        <a:t>Exemplary</a:t>
                      </a:r>
                    </a:p>
                    <a:p>
                      <a:endParaRPr lang="en-GB" sz="1300" dirty="0" smtClean="0"/>
                    </a:p>
                  </a:txBody>
                  <a:tcPr/>
                </a:tc>
                <a:tc>
                  <a:txBody>
                    <a:bodyPr/>
                    <a:lstStyle/>
                    <a:p>
                      <a:r>
                        <a:rPr lang="en-GB" sz="1300" dirty="0" smtClean="0"/>
                        <a:t>Mentions that Napoleon’s mistakes was a reason</a:t>
                      </a:r>
                      <a:r>
                        <a:rPr lang="en-GB" sz="1300" baseline="0" dirty="0" smtClean="0"/>
                        <a:t> for his defeat, gives evidence knowledge. Very little explanation of </a:t>
                      </a:r>
                      <a:r>
                        <a:rPr lang="en-GB" sz="1300" b="1" baseline="0" dirty="0" smtClean="0"/>
                        <a:t>why</a:t>
                      </a:r>
                      <a:r>
                        <a:rPr lang="en-GB" sz="1300" b="0" baseline="0" dirty="0" smtClean="0"/>
                        <a:t> this led to his defeat.</a:t>
                      </a:r>
                      <a:endParaRPr lang="en-GB" sz="1300" dirty="0"/>
                    </a:p>
                  </a:txBody>
                  <a:tcPr/>
                </a:tc>
                <a:tc>
                  <a:txBody>
                    <a:bodyPr/>
                    <a:lstStyle/>
                    <a:p>
                      <a:r>
                        <a:rPr lang="en-GB" sz="1300" b="1" dirty="0" smtClean="0"/>
                        <a:t>Everything</a:t>
                      </a:r>
                      <a:r>
                        <a:rPr lang="en-GB" sz="1300" b="1" baseline="0" dirty="0" smtClean="0"/>
                        <a:t> from Emerging PLUS:</a:t>
                      </a:r>
                      <a:endParaRPr lang="en-GB" sz="1300" b="0" baseline="0" dirty="0" smtClean="0"/>
                    </a:p>
                    <a:p>
                      <a:r>
                        <a:rPr lang="en-GB" sz="1300" b="0" baseline="0" dirty="0" smtClean="0"/>
                        <a:t>Uses a source to back up what they are saying</a:t>
                      </a:r>
                      <a:endParaRPr lang="en-GB" sz="1300" b="1" dirty="0" smtClean="0"/>
                    </a:p>
                    <a:p>
                      <a:endParaRPr lang="en-GB" sz="1300" dirty="0"/>
                    </a:p>
                  </a:txBody>
                  <a:tcPr/>
                </a:tc>
                <a:tc>
                  <a:txBody>
                    <a:bodyPr/>
                    <a:lstStyle/>
                    <a:p>
                      <a:r>
                        <a:rPr lang="en-GB" sz="1300" b="1" dirty="0" smtClean="0"/>
                        <a:t>Everything from Expected PLUS:</a:t>
                      </a:r>
                      <a:endParaRPr lang="en-GB" sz="1300" b="0" dirty="0" smtClean="0"/>
                    </a:p>
                    <a:p>
                      <a:r>
                        <a:rPr lang="en-GB" sz="1300" b="0" dirty="0" smtClean="0"/>
                        <a:t>Begins to look at the origin and purpose of the source to explain </a:t>
                      </a:r>
                      <a:r>
                        <a:rPr lang="en-GB" sz="1300" b="1" dirty="0" smtClean="0"/>
                        <a:t>why</a:t>
                      </a:r>
                      <a:r>
                        <a:rPr lang="en-GB" sz="1300" b="0" dirty="0" smtClean="0"/>
                        <a:t> (NOT how) the source supports the</a:t>
                      </a:r>
                      <a:r>
                        <a:rPr lang="en-GB" sz="1300" b="0" baseline="0" dirty="0" smtClean="0"/>
                        <a:t> argument</a:t>
                      </a:r>
                      <a:endParaRPr lang="en-GB" sz="1300" b="1" dirty="0" smtClean="0"/>
                    </a:p>
                  </a:txBody>
                  <a:tcPr/>
                </a:tc>
                <a:tc>
                  <a:txBody>
                    <a:bodyPr/>
                    <a:lstStyle/>
                    <a:p>
                      <a:r>
                        <a:rPr lang="en-GB" sz="1300" b="1" dirty="0" smtClean="0"/>
                        <a:t>Everything from Exceeding BUT: </a:t>
                      </a:r>
                      <a:endParaRPr lang="en-GB" sz="1300" b="0" dirty="0" smtClean="0"/>
                    </a:p>
                    <a:p>
                      <a:r>
                        <a:rPr lang="en-GB" sz="1300" b="0" dirty="0" smtClean="0"/>
                        <a:t>Explanation</a:t>
                      </a:r>
                      <a:r>
                        <a:rPr lang="en-GB" sz="1300" b="0" baseline="0" dirty="0" smtClean="0"/>
                        <a:t> of </a:t>
                      </a:r>
                      <a:r>
                        <a:rPr lang="en-GB" sz="1300" b="1" baseline="0" dirty="0" smtClean="0"/>
                        <a:t>why</a:t>
                      </a:r>
                      <a:r>
                        <a:rPr lang="en-GB" sz="1300" b="0" baseline="0" dirty="0" smtClean="0"/>
                        <a:t> the source supports the interpretation is more detailed, AND they come to their own conclusion to answer the question</a:t>
                      </a:r>
                      <a:endParaRPr lang="en-GB" sz="1300" b="0" dirty="0" smtClean="0"/>
                    </a:p>
                  </a:txBody>
                  <a:tcPr/>
                </a:tc>
              </a:tr>
              <a:tr h="933718">
                <a:tc>
                  <a:txBody>
                    <a:bodyPr/>
                    <a:lstStyle/>
                    <a:p>
                      <a:r>
                        <a:rPr lang="en-GB" sz="1300" u="none" dirty="0" smtClean="0"/>
                        <a:t>Own knowledge</a:t>
                      </a:r>
                      <a:r>
                        <a:rPr lang="en-GB" sz="1300" u="none" baseline="0" dirty="0" smtClean="0"/>
                        <a:t> you could have used:</a:t>
                      </a:r>
                      <a:endParaRPr lang="en-GB" sz="1300" u="none" dirty="0"/>
                    </a:p>
                  </a:txBody>
                  <a:tcPr/>
                </a:tc>
                <a:tc gridSpan="4">
                  <a:txBody>
                    <a:bodyPr/>
                    <a:lstStyle/>
                    <a:p>
                      <a:r>
                        <a:rPr lang="en-GB" sz="1300" b="1" dirty="0" smtClean="0"/>
                        <a:t>Role of the Navy:</a:t>
                      </a:r>
                      <a:r>
                        <a:rPr lang="en-GB" sz="1300" b="0" dirty="0" smtClean="0"/>
                        <a:t> Importance</a:t>
                      </a:r>
                      <a:r>
                        <a:rPr lang="en-GB" sz="1300" b="0" baseline="0" dirty="0" smtClean="0"/>
                        <a:t> of the </a:t>
                      </a:r>
                      <a:r>
                        <a:rPr lang="en-GB" sz="1300" b="0" dirty="0" smtClean="0"/>
                        <a:t>Battle of Trafalgar,</a:t>
                      </a:r>
                      <a:r>
                        <a:rPr lang="en-GB" sz="1300" b="0" baseline="0" dirty="0" smtClean="0"/>
                        <a:t> Battle of the Nile leaving Napoleon stranded in Egypt</a:t>
                      </a:r>
                    </a:p>
                    <a:p>
                      <a:r>
                        <a:rPr lang="en-GB" sz="1300" b="1" dirty="0" smtClean="0"/>
                        <a:t>Wellington:</a:t>
                      </a:r>
                      <a:r>
                        <a:rPr lang="en-GB" sz="1300" b="0" dirty="0" smtClean="0"/>
                        <a:t> Peninsular War, Battle</a:t>
                      </a:r>
                      <a:r>
                        <a:rPr lang="en-GB" sz="1300" b="0" baseline="0" dirty="0" smtClean="0"/>
                        <a:t> of Waterloo, never defeated in any of his battles against the French, clever strategies.</a:t>
                      </a:r>
                    </a:p>
                    <a:p>
                      <a:r>
                        <a:rPr lang="en-GB" sz="1300" b="1" baseline="0" dirty="0" smtClean="0"/>
                        <a:t>Napoleon’s mistakes:</a:t>
                      </a:r>
                      <a:r>
                        <a:rPr lang="en-GB" sz="1300" b="0" baseline="0" dirty="0" smtClean="0"/>
                        <a:t> Invasion of Russia, return from exile in Elba, mistakes at the Battle of Waterloo</a:t>
                      </a:r>
                      <a:endParaRPr lang="en-GB" sz="1300" b="1" dirty="0"/>
                    </a:p>
                  </a:txBody>
                  <a:tcPr/>
                </a:tc>
                <a:tc hMerge="1">
                  <a:txBody>
                    <a:bodyPr/>
                    <a:lstStyle/>
                    <a:p>
                      <a:endParaRPr lang="en-GB" sz="1200" dirty="0"/>
                    </a:p>
                  </a:txBody>
                  <a:tcPr/>
                </a:tc>
                <a:tc hMerge="1">
                  <a:txBody>
                    <a:bodyPr/>
                    <a:lstStyle/>
                    <a:p>
                      <a:endParaRPr lang="en-GB" sz="1200" dirty="0"/>
                    </a:p>
                  </a:txBody>
                  <a:tcPr/>
                </a:tc>
                <a:tc hMerge="1">
                  <a:txBody>
                    <a:bodyPr/>
                    <a:lstStyle/>
                    <a:p>
                      <a:endParaRPr lang="en-GB" sz="1200" dirty="0"/>
                    </a:p>
                  </a:txBody>
                  <a:tcPr/>
                </a:tc>
              </a:tr>
              <a:tr h="204774">
                <a:tc gridSpan="5">
                  <a:txBody>
                    <a:bodyPr/>
                    <a:lstStyle/>
                    <a:p>
                      <a:r>
                        <a:rPr lang="en-GB" sz="1300" u="none" dirty="0" smtClean="0"/>
                        <a:t>Final</a:t>
                      </a:r>
                      <a:r>
                        <a:rPr lang="en-GB" sz="1300" u="none" baseline="0" dirty="0" smtClean="0"/>
                        <a:t> Grade:</a:t>
                      </a:r>
                      <a:endParaRPr lang="en-GB" sz="1300" u="none" dirty="0"/>
                    </a:p>
                  </a:txBody>
                  <a:tcPr/>
                </a:tc>
                <a:tc hMerge="1">
                  <a:txBody>
                    <a:bodyPr/>
                    <a:lstStyle/>
                    <a:p>
                      <a:endParaRPr lang="en-GB" sz="1200" dirty="0"/>
                    </a:p>
                  </a:txBody>
                  <a:tcPr/>
                </a:tc>
                <a:tc hMerge="1">
                  <a:txBody>
                    <a:bodyPr/>
                    <a:lstStyle/>
                    <a:p>
                      <a:endParaRPr lang="en-GB" sz="1200" dirty="0"/>
                    </a:p>
                  </a:txBody>
                  <a:tcPr/>
                </a:tc>
                <a:tc hMerge="1">
                  <a:txBody>
                    <a:bodyPr/>
                    <a:lstStyle/>
                    <a:p>
                      <a:endParaRPr lang="en-GB" sz="1200" dirty="0"/>
                    </a:p>
                  </a:txBody>
                  <a:tcPr/>
                </a:tc>
                <a:tc hMerge="1">
                  <a:txBody>
                    <a:bodyPr/>
                    <a:lstStyle/>
                    <a:p>
                      <a:endParaRPr lang="en-GB" sz="1200" dirty="0"/>
                    </a:p>
                  </a:txBody>
                  <a:tcPr/>
                </a:tc>
              </a:tr>
            </a:tbl>
          </a:graphicData>
        </a:graphic>
      </p:graphicFrame>
    </p:spTree>
    <p:extLst>
      <p:ext uri="{BB962C8B-B14F-4D97-AF65-F5344CB8AC3E}">
        <p14:creationId xmlns:p14="http://schemas.microsoft.com/office/powerpoint/2010/main" val="8801547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1820</TotalTime>
  <Words>1628</Words>
  <Application>Microsoft Office PowerPoint</Application>
  <PresentationFormat>On-screen Show (4:3)</PresentationFormat>
  <Paragraphs>122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Courier New</vt:lpstr>
      <vt:lpstr>Office Theme</vt:lpstr>
      <vt:lpstr>Imagine that you are Napoleon Bonaparte.  Write two tweets:  1 about why you were so successful  1 explaining why you fell from power</vt:lpstr>
      <vt:lpstr>Copy this table</vt:lpstr>
      <vt:lpstr>Using the sources</vt:lpstr>
      <vt:lpstr>Why did Napoleon fall from power?</vt:lpstr>
      <vt:lpstr>Writing Frame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Zack White</dc:creator>
  <cp:lastModifiedBy>Zack White</cp:lastModifiedBy>
  <cp:revision>24</cp:revision>
  <dcterms:created xsi:type="dcterms:W3CDTF">2016-04-30T13:46:29Z</dcterms:created>
  <dcterms:modified xsi:type="dcterms:W3CDTF">2017-03-27T15:43:42Z</dcterms:modified>
</cp:coreProperties>
</file>