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4" r:id="rId3"/>
    <p:sldId id="273" r:id="rId4"/>
    <p:sldId id="275" r:id="rId5"/>
    <p:sldId id="276" r:id="rId6"/>
    <p:sldId id="271" r:id="rId7"/>
    <p:sldId id="272" r:id="rId8"/>
    <p:sldId id="264" r:id="rId9"/>
    <p:sldId id="265" r:id="rId10"/>
    <p:sldId id="270" r:id="rId11"/>
    <p:sldId id="277" r:id="rId12"/>
    <p:sldId id="262" r:id="rId13"/>
    <p:sldId id="257" r:id="rId14"/>
    <p:sldId id="259" r:id="rId15"/>
    <p:sldId id="260" r:id="rId16"/>
    <p:sldId id="261" r:id="rId17"/>
    <p:sldId id="267" r:id="rId18"/>
    <p:sldId id="268" r:id="rId19"/>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2" d="100"/>
          <a:sy n="42" d="100"/>
        </p:scale>
        <p:origin x="134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BC09043-9ADD-43A4-98E0-B85BE60D43A8}" type="datetimeFigureOut">
              <a:rPr lang="en-GB" smtClean="0"/>
              <a:t>06/07/2017</a:t>
            </a:fld>
            <a:endParaRPr lang="en-GB"/>
          </a:p>
        </p:txBody>
      </p:sp>
      <p:sp>
        <p:nvSpPr>
          <p:cNvPr id="4" name="Slide Image Placeholder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2A5086E-D4A9-492A-A580-BABC0E99804C}" type="slidenum">
              <a:rPr lang="en-GB" smtClean="0"/>
              <a:t>‹#›</a:t>
            </a:fld>
            <a:endParaRPr lang="en-GB"/>
          </a:p>
        </p:txBody>
      </p:sp>
    </p:spTree>
    <p:extLst>
      <p:ext uri="{BB962C8B-B14F-4D97-AF65-F5344CB8AC3E}">
        <p14:creationId xmlns:p14="http://schemas.microsoft.com/office/powerpoint/2010/main" val="371177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https://www.youtube.com/watch?v=yHNfvJc99YY</a:t>
            </a:r>
            <a:endParaRPr lang="en-GB" dirty="0"/>
          </a:p>
        </p:txBody>
      </p:sp>
      <p:sp>
        <p:nvSpPr>
          <p:cNvPr id="4" name="Slide Number Placeholder 3"/>
          <p:cNvSpPr>
            <a:spLocks noGrp="1"/>
          </p:cNvSpPr>
          <p:nvPr>
            <p:ph type="sldNum" sz="quarter" idx="10"/>
          </p:nvPr>
        </p:nvSpPr>
        <p:spPr/>
        <p:txBody>
          <a:bodyPr/>
          <a:lstStyle/>
          <a:p>
            <a:fld id="{72A5086E-D4A9-492A-A580-BABC0E99804C}" type="slidenum">
              <a:rPr lang="en-GB" smtClean="0"/>
              <a:t>1</a:t>
            </a:fld>
            <a:endParaRPr lang="en-GB"/>
          </a:p>
        </p:txBody>
      </p:sp>
    </p:spTree>
    <p:extLst>
      <p:ext uri="{BB962C8B-B14F-4D97-AF65-F5344CB8AC3E}">
        <p14:creationId xmlns:p14="http://schemas.microsoft.com/office/powerpoint/2010/main" val="409135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2D43AE-B3F5-4F7A-84CF-1EB6714C0142}"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292977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2D43AE-B3F5-4F7A-84CF-1EB6714C0142}"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93579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2D43AE-B3F5-4F7A-84CF-1EB6714C0142}"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2531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2D43AE-B3F5-4F7A-84CF-1EB6714C0142}"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83628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D43AE-B3F5-4F7A-84CF-1EB6714C0142}"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11616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2D43AE-B3F5-4F7A-84CF-1EB6714C0142}"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45155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2D43AE-B3F5-4F7A-84CF-1EB6714C0142}" type="datetimeFigureOut">
              <a:rPr lang="en-GB" smtClean="0"/>
              <a:t>06/07/2017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306598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2D43AE-B3F5-4F7A-84CF-1EB6714C0142}" type="datetimeFigureOut">
              <a:rPr lang="en-GB" smtClean="0"/>
              <a:t>06/07/2017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396827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D43AE-B3F5-4F7A-84CF-1EB6714C0142}" type="datetimeFigureOut">
              <a:rPr lang="en-GB" smtClean="0"/>
              <a:t>06/07/2017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107772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D43AE-B3F5-4F7A-84CF-1EB6714C0142}"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68189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D43AE-B3F5-4F7A-84CF-1EB6714C0142}"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E5CF8E-5530-4943-B062-98B2F5A709F8}" type="slidenum">
              <a:rPr lang="en-GB" smtClean="0"/>
              <a:t>‹#›</a:t>
            </a:fld>
            <a:endParaRPr lang="en-GB"/>
          </a:p>
        </p:txBody>
      </p:sp>
    </p:spTree>
    <p:extLst>
      <p:ext uri="{BB962C8B-B14F-4D97-AF65-F5344CB8AC3E}">
        <p14:creationId xmlns:p14="http://schemas.microsoft.com/office/powerpoint/2010/main" val="39054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D43AE-B3F5-4F7A-84CF-1EB6714C0142}" type="datetimeFigureOut">
              <a:rPr lang="en-GB" smtClean="0"/>
              <a:t>06/07/2017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5CF8E-5530-4943-B062-98B2F5A709F8}" type="slidenum">
              <a:rPr lang="en-GB" smtClean="0"/>
              <a:t>‹#›</a:t>
            </a:fld>
            <a:endParaRPr lang="en-GB"/>
          </a:p>
        </p:txBody>
      </p:sp>
    </p:spTree>
    <p:extLst>
      <p:ext uri="{BB962C8B-B14F-4D97-AF65-F5344CB8AC3E}">
        <p14:creationId xmlns:p14="http://schemas.microsoft.com/office/powerpoint/2010/main" val="1623575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23101"/>
            <a:ext cx="9144000" cy="2387600"/>
          </a:xfrm>
        </p:spPr>
        <p:txBody>
          <a:bodyPr>
            <a:noAutofit/>
          </a:bodyPr>
          <a:lstStyle/>
          <a:p>
            <a:r>
              <a:rPr lang="en-GB" sz="4400" dirty="0" smtClean="0">
                <a:solidFill>
                  <a:srgbClr val="0070C0"/>
                </a:solidFill>
                <a:latin typeface="Arial" panose="020B0604020202020204" pitchFamily="34" charset="0"/>
                <a:cs typeface="Arial" panose="020B0604020202020204" pitchFamily="34" charset="0"/>
              </a:rPr>
              <a:t>What do the lyrics of ‘Rule Britannia’ suggest about what the British felt about their country?</a:t>
            </a:r>
            <a:endParaRPr lang="en-GB" sz="4400"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786389" y="2099256"/>
            <a:ext cx="5061397" cy="4275786"/>
          </a:xfrm>
        </p:spPr>
        <p:txBody>
          <a:bodyPr>
            <a:noAutofit/>
          </a:bodyPr>
          <a:lstStyle/>
          <a:p>
            <a:pPr algn="l"/>
            <a:r>
              <a:rPr lang="en-GB" sz="2000" dirty="0" smtClean="0">
                <a:solidFill>
                  <a:srgbClr val="0070C0"/>
                </a:solidFill>
                <a:latin typeface="Arial" panose="020B0604020202020204" pitchFamily="34" charset="0"/>
                <a:cs typeface="Arial" panose="020B0604020202020204" pitchFamily="34" charset="0"/>
              </a:rPr>
              <a:t>When </a:t>
            </a:r>
            <a:r>
              <a:rPr lang="en-GB" sz="2000" dirty="0">
                <a:solidFill>
                  <a:srgbClr val="0070C0"/>
                </a:solidFill>
                <a:latin typeface="Arial" panose="020B0604020202020204" pitchFamily="34" charset="0"/>
                <a:cs typeface="Arial" panose="020B0604020202020204" pitchFamily="34" charset="0"/>
              </a:rPr>
              <a:t>Britain first, at heaven's command, </a:t>
            </a:r>
            <a:br>
              <a:rPr lang="en-GB" sz="2000" dirty="0">
                <a:solidFill>
                  <a:srgbClr val="0070C0"/>
                </a:solidFill>
                <a:latin typeface="Arial" panose="020B0604020202020204" pitchFamily="34" charset="0"/>
                <a:cs typeface="Arial" panose="020B0604020202020204" pitchFamily="34" charset="0"/>
              </a:rPr>
            </a:br>
            <a:r>
              <a:rPr lang="en-GB" sz="2000" dirty="0">
                <a:solidFill>
                  <a:srgbClr val="0070C0"/>
                </a:solidFill>
                <a:latin typeface="Arial" panose="020B0604020202020204" pitchFamily="34" charset="0"/>
                <a:cs typeface="Arial" panose="020B0604020202020204" pitchFamily="34" charset="0"/>
              </a:rPr>
              <a:t>Arose from out the azure main, </a:t>
            </a:r>
            <a:br>
              <a:rPr lang="en-GB" sz="2000" dirty="0">
                <a:solidFill>
                  <a:srgbClr val="0070C0"/>
                </a:solidFill>
                <a:latin typeface="Arial" panose="020B0604020202020204" pitchFamily="34" charset="0"/>
                <a:cs typeface="Arial" panose="020B0604020202020204" pitchFamily="34" charset="0"/>
              </a:rPr>
            </a:br>
            <a:r>
              <a:rPr lang="en-GB" sz="2000" dirty="0">
                <a:solidFill>
                  <a:srgbClr val="0070C0"/>
                </a:solidFill>
                <a:latin typeface="Arial" panose="020B0604020202020204" pitchFamily="34" charset="0"/>
                <a:cs typeface="Arial" panose="020B0604020202020204" pitchFamily="34" charset="0"/>
              </a:rPr>
              <a:t>This was the charter of the land, </a:t>
            </a:r>
            <a:br>
              <a:rPr lang="en-GB" sz="2000" dirty="0">
                <a:solidFill>
                  <a:srgbClr val="0070C0"/>
                </a:solidFill>
                <a:latin typeface="Arial" panose="020B0604020202020204" pitchFamily="34" charset="0"/>
                <a:cs typeface="Arial" panose="020B0604020202020204" pitchFamily="34" charset="0"/>
              </a:rPr>
            </a:br>
            <a:r>
              <a:rPr lang="en-GB" sz="2000" dirty="0">
                <a:solidFill>
                  <a:srgbClr val="0070C0"/>
                </a:solidFill>
                <a:latin typeface="Arial" panose="020B0604020202020204" pitchFamily="34" charset="0"/>
                <a:cs typeface="Arial" panose="020B0604020202020204" pitchFamily="34" charset="0"/>
              </a:rPr>
              <a:t>And Guardian Angels sang this strain: </a:t>
            </a:r>
            <a:br>
              <a:rPr lang="en-GB" sz="2000" dirty="0">
                <a:solidFill>
                  <a:srgbClr val="0070C0"/>
                </a:solidFill>
                <a:latin typeface="Arial" panose="020B0604020202020204" pitchFamily="34" charset="0"/>
                <a:cs typeface="Arial" panose="020B0604020202020204" pitchFamily="34" charset="0"/>
              </a:rPr>
            </a:br>
            <a:endParaRPr lang="en-GB" sz="2000" dirty="0" smtClean="0">
              <a:solidFill>
                <a:srgbClr val="0070C0"/>
              </a:solidFill>
              <a:latin typeface="Arial" panose="020B0604020202020204" pitchFamily="34" charset="0"/>
              <a:cs typeface="Arial" panose="020B0604020202020204" pitchFamily="34" charset="0"/>
            </a:endParaRPr>
          </a:p>
          <a:p>
            <a:pPr algn="l"/>
            <a:r>
              <a:rPr lang="en-GB" sz="2000" dirty="0">
                <a:solidFill>
                  <a:srgbClr val="0070C0"/>
                </a:solidFill>
                <a:latin typeface="Arial" panose="020B0604020202020204" pitchFamily="34" charset="0"/>
                <a:cs typeface="Arial" panose="020B0604020202020204" pitchFamily="34" charset="0"/>
              </a:rPr>
              <a:t>Rule, Britannia! Britannia, rule the waves! </a:t>
            </a:r>
            <a:br>
              <a:rPr lang="en-GB" sz="2000" dirty="0">
                <a:solidFill>
                  <a:srgbClr val="0070C0"/>
                </a:solidFill>
                <a:latin typeface="Arial" panose="020B0604020202020204" pitchFamily="34" charset="0"/>
                <a:cs typeface="Arial" panose="020B0604020202020204" pitchFamily="34" charset="0"/>
              </a:rPr>
            </a:br>
            <a:r>
              <a:rPr lang="en-GB" sz="2000" dirty="0">
                <a:solidFill>
                  <a:srgbClr val="0070C0"/>
                </a:solidFill>
                <a:latin typeface="Arial" panose="020B0604020202020204" pitchFamily="34" charset="0"/>
                <a:cs typeface="Arial" panose="020B0604020202020204" pitchFamily="34" charset="0"/>
              </a:rPr>
              <a:t>Britons never, never, never shall be slaves</a:t>
            </a:r>
            <a:r>
              <a:rPr lang="en-GB" sz="2000" dirty="0" smtClean="0">
                <a:solidFill>
                  <a:srgbClr val="0070C0"/>
                </a:solidFill>
                <a:latin typeface="Arial" panose="020B0604020202020204" pitchFamily="34" charset="0"/>
                <a:cs typeface="Arial" panose="020B0604020202020204" pitchFamily="34" charset="0"/>
              </a:rPr>
              <a:t>. </a:t>
            </a:r>
            <a:r>
              <a:rPr lang="en-GB" sz="2000" dirty="0">
                <a:solidFill>
                  <a:srgbClr val="0070C0"/>
                </a:solidFill>
                <a:latin typeface="Arial" panose="020B0604020202020204" pitchFamily="34" charset="0"/>
                <a:cs typeface="Arial" panose="020B0604020202020204" pitchFamily="34" charset="0"/>
              </a:rPr>
              <a:t/>
            </a:r>
            <a:br>
              <a:rPr lang="en-GB" sz="2000" dirty="0">
                <a:solidFill>
                  <a:srgbClr val="0070C0"/>
                </a:solidFill>
                <a:latin typeface="Arial" panose="020B0604020202020204" pitchFamily="34" charset="0"/>
                <a:cs typeface="Arial" panose="020B0604020202020204" pitchFamily="34" charset="0"/>
              </a:rPr>
            </a:br>
            <a:endParaRPr lang="en-GB" sz="2000" dirty="0" smtClean="0">
              <a:solidFill>
                <a:srgbClr val="0070C0"/>
              </a:solidFill>
              <a:latin typeface="Arial" panose="020B0604020202020204" pitchFamily="34" charset="0"/>
              <a:cs typeface="Arial" panose="020B0604020202020204" pitchFamily="34" charset="0"/>
            </a:endParaRPr>
          </a:p>
          <a:p>
            <a:pPr algn="l"/>
            <a:r>
              <a:rPr lang="en-GB" sz="2000" dirty="0" smtClean="0">
                <a:solidFill>
                  <a:srgbClr val="0070C0"/>
                </a:solidFill>
                <a:latin typeface="Arial" panose="020B0604020202020204" pitchFamily="34" charset="0"/>
                <a:cs typeface="Arial" panose="020B0604020202020204" pitchFamily="34" charset="0"/>
              </a:rPr>
              <a:t>The </a:t>
            </a:r>
            <a:r>
              <a:rPr lang="en-GB" sz="2000" dirty="0">
                <a:solidFill>
                  <a:srgbClr val="0070C0"/>
                </a:solidFill>
                <a:latin typeface="Arial" panose="020B0604020202020204" pitchFamily="34" charset="0"/>
                <a:cs typeface="Arial" panose="020B0604020202020204" pitchFamily="34" charset="0"/>
              </a:rPr>
              <a:t>nations not so blest as thee </a:t>
            </a:r>
            <a:br>
              <a:rPr lang="en-GB" sz="2000" dirty="0">
                <a:solidFill>
                  <a:srgbClr val="0070C0"/>
                </a:solidFill>
                <a:latin typeface="Arial" panose="020B0604020202020204" pitchFamily="34" charset="0"/>
                <a:cs typeface="Arial" panose="020B0604020202020204" pitchFamily="34" charset="0"/>
              </a:rPr>
            </a:br>
            <a:r>
              <a:rPr lang="en-GB" sz="2000" dirty="0">
                <a:solidFill>
                  <a:srgbClr val="0070C0"/>
                </a:solidFill>
                <a:latin typeface="Arial" panose="020B0604020202020204" pitchFamily="34" charset="0"/>
                <a:cs typeface="Arial" panose="020B0604020202020204" pitchFamily="34" charset="0"/>
              </a:rPr>
              <a:t>Must, in their turn, to tyrants fall, </a:t>
            </a:r>
            <a:br>
              <a:rPr lang="en-GB" sz="2000" dirty="0">
                <a:solidFill>
                  <a:srgbClr val="0070C0"/>
                </a:solidFill>
                <a:latin typeface="Arial" panose="020B0604020202020204" pitchFamily="34" charset="0"/>
                <a:cs typeface="Arial" panose="020B0604020202020204" pitchFamily="34" charset="0"/>
              </a:rPr>
            </a:br>
            <a:r>
              <a:rPr lang="en-GB" sz="2000" dirty="0">
                <a:solidFill>
                  <a:srgbClr val="0070C0"/>
                </a:solidFill>
                <a:latin typeface="Arial" panose="020B0604020202020204" pitchFamily="34" charset="0"/>
                <a:cs typeface="Arial" panose="020B0604020202020204" pitchFamily="34" charset="0"/>
              </a:rPr>
              <a:t>While thou shalt flourish great and free: </a:t>
            </a:r>
            <a:br>
              <a:rPr lang="en-GB" sz="2000" dirty="0">
                <a:solidFill>
                  <a:srgbClr val="0070C0"/>
                </a:solidFill>
                <a:latin typeface="Arial" panose="020B0604020202020204" pitchFamily="34" charset="0"/>
                <a:cs typeface="Arial" panose="020B0604020202020204" pitchFamily="34" charset="0"/>
              </a:rPr>
            </a:br>
            <a:r>
              <a:rPr lang="en-GB" sz="2000" dirty="0">
                <a:solidFill>
                  <a:srgbClr val="0070C0"/>
                </a:solidFill>
                <a:latin typeface="Arial" panose="020B0604020202020204" pitchFamily="34" charset="0"/>
                <a:cs typeface="Arial" panose="020B0604020202020204" pitchFamily="34" charset="0"/>
              </a:rPr>
              <a:t>The dread and envy of them all. </a:t>
            </a:r>
            <a:br>
              <a:rPr lang="en-GB" sz="2000" dirty="0">
                <a:solidFill>
                  <a:srgbClr val="0070C0"/>
                </a:solidFill>
                <a:latin typeface="Arial" panose="020B0604020202020204" pitchFamily="34" charset="0"/>
                <a:cs typeface="Arial" panose="020B0604020202020204" pitchFamily="34" charset="0"/>
              </a:rPr>
            </a:br>
            <a:endParaRPr lang="en-GB" sz="2000" dirty="0" smtClean="0">
              <a:solidFill>
                <a:srgbClr val="0070C0"/>
              </a:solidFill>
              <a:latin typeface="Arial" panose="020B0604020202020204" pitchFamily="34" charset="0"/>
              <a:cs typeface="Arial" panose="020B0604020202020204" pitchFamily="34" charset="0"/>
            </a:endParaRPr>
          </a:p>
          <a:p>
            <a:pPr algn="l"/>
            <a:r>
              <a:rPr lang="en-GB" sz="2000" dirty="0">
                <a:solidFill>
                  <a:srgbClr val="0070C0"/>
                </a:solidFill>
                <a:latin typeface="Arial" panose="020B0604020202020204" pitchFamily="34" charset="0"/>
                <a:cs typeface="Arial" panose="020B0604020202020204" pitchFamily="34" charset="0"/>
              </a:rPr>
              <a:t>Rule, Britannia! Britannia, rule the waves! </a:t>
            </a:r>
            <a:br>
              <a:rPr lang="en-GB" sz="2000" dirty="0">
                <a:solidFill>
                  <a:srgbClr val="0070C0"/>
                </a:solidFill>
                <a:latin typeface="Arial" panose="020B0604020202020204" pitchFamily="34" charset="0"/>
                <a:cs typeface="Arial" panose="020B0604020202020204" pitchFamily="34" charset="0"/>
              </a:rPr>
            </a:br>
            <a:r>
              <a:rPr lang="en-GB" sz="2000" dirty="0">
                <a:solidFill>
                  <a:srgbClr val="0070C0"/>
                </a:solidFill>
                <a:latin typeface="Arial" panose="020B0604020202020204" pitchFamily="34" charset="0"/>
                <a:cs typeface="Arial" panose="020B0604020202020204" pitchFamily="34" charset="0"/>
              </a:rPr>
              <a:t>Britons never, never, never shall be slaves.</a:t>
            </a:r>
            <a:br>
              <a:rPr lang="en-GB" sz="2000" dirty="0">
                <a:solidFill>
                  <a:srgbClr val="0070C0"/>
                </a:solidFill>
                <a:latin typeface="Arial" panose="020B0604020202020204" pitchFamily="34" charset="0"/>
                <a:cs typeface="Arial" panose="020B0604020202020204" pitchFamily="34" charset="0"/>
              </a:rPr>
            </a:br>
            <a:endParaRPr lang="en-GB" sz="2000"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76199" y="2550017"/>
            <a:ext cx="3710189" cy="3046988"/>
          </a:xfrm>
          <a:prstGeom prst="rect">
            <a:avLst/>
          </a:prstGeom>
          <a:noFill/>
          <a:ln>
            <a:solidFill>
              <a:schemeClr val="tx1"/>
            </a:solidFill>
          </a:ln>
        </p:spPr>
        <p:txBody>
          <a:bodyPr wrap="square" rtlCol="0">
            <a:spAutoFit/>
          </a:bodyPr>
          <a:lstStyle/>
          <a:p>
            <a:r>
              <a:rPr lang="en-GB" sz="2400" dirty="0" smtClean="0">
                <a:solidFill>
                  <a:srgbClr val="0070C0"/>
                </a:solidFill>
                <a:latin typeface="Arial" panose="020B0604020202020204" pitchFamily="34" charset="0"/>
                <a:cs typeface="Arial" panose="020B0604020202020204" pitchFamily="34" charset="0"/>
              </a:rPr>
              <a:t>Struggling?: What is the mood of the song? How could this tell us about the message of the song?</a:t>
            </a:r>
          </a:p>
          <a:p>
            <a:r>
              <a:rPr lang="en-GB" sz="2400" dirty="0" smtClean="0">
                <a:solidFill>
                  <a:srgbClr val="0070C0"/>
                </a:solidFill>
                <a:latin typeface="Arial" panose="020B0604020202020204" pitchFamily="34" charset="0"/>
                <a:cs typeface="Arial" panose="020B0604020202020204" pitchFamily="34" charset="0"/>
              </a:rPr>
              <a:t>S+C: How useful are the lyrics of ‘Rule Britannia’ to a historian? Explain your answer.</a:t>
            </a:r>
            <a:endParaRPr lang="en-GB"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71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23" y="0"/>
            <a:ext cx="7886700" cy="962932"/>
          </a:xfrm>
        </p:spPr>
        <p:txBody>
          <a:bodyPr/>
          <a:lstStyle/>
          <a:p>
            <a:pPr algn="ctr"/>
            <a:r>
              <a:rPr lang="en-GB" dirty="0" smtClean="0">
                <a:solidFill>
                  <a:srgbClr val="0070C0"/>
                </a:solidFill>
                <a:latin typeface="Arial" panose="020B0604020202020204" pitchFamily="34" charset="0"/>
                <a:cs typeface="Arial" panose="020B0604020202020204" pitchFamily="34" charset="0"/>
              </a:rPr>
              <a:t>The Crews</a:t>
            </a:r>
            <a:endParaRPr lang="en-GB" dirty="0">
              <a:solidFill>
                <a:srgbClr val="0070C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2015" y="990892"/>
            <a:ext cx="2901452" cy="413649"/>
          </a:xfrm>
        </p:spPr>
        <p:txBody>
          <a:bodyPr>
            <a:noAutofit/>
          </a:bodyPr>
          <a:lstStyle/>
          <a:p>
            <a:r>
              <a:rPr lang="en-GB" dirty="0" smtClean="0">
                <a:solidFill>
                  <a:srgbClr val="0070C0"/>
                </a:solidFill>
                <a:latin typeface="Arial" panose="020B0604020202020204" pitchFamily="34" charset="0"/>
                <a:cs typeface="Arial" panose="020B0604020202020204" pitchFamily="34" charset="0"/>
              </a:rPr>
              <a:t>HMS Miss Hawker</a:t>
            </a:r>
            <a:endParaRPr lang="en-GB" dirty="0">
              <a:solidFill>
                <a:srgbClr val="0070C0"/>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2015" y="1394732"/>
            <a:ext cx="2915841" cy="3684588"/>
          </a:xfrm>
          <a:ln>
            <a:solidFill>
              <a:schemeClr val="tx1"/>
            </a:solidFill>
          </a:ln>
        </p:spPr>
        <p:txBody>
          <a:bodyPr>
            <a:normAutofit/>
          </a:bodyPr>
          <a:lstStyle/>
          <a:p>
            <a:pPr marL="0" indent="0">
              <a:buNone/>
            </a:pPr>
            <a:r>
              <a:rPr lang="en-GB" sz="2400" b="1" dirty="0" smtClean="0">
                <a:solidFill>
                  <a:srgbClr val="0070C0"/>
                </a:solidFill>
                <a:latin typeface="Arial" panose="020B0604020202020204" pitchFamily="34" charset="0"/>
                <a:cs typeface="Arial" panose="020B0604020202020204" pitchFamily="34" charset="0"/>
              </a:rPr>
              <a:t>Captain:</a:t>
            </a:r>
            <a:r>
              <a:rPr lang="en-GB" sz="2400" dirty="0" smtClean="0">
                <a:solidFill>
                  <a:srgbClr val="0070C0"/>
                </a:solidFill>
                <a:latin typeface="Arial" panose="020B0604020202020204" pitchFamily="34" charset="0"/>
                <a:cs typeface="Arial" panose="020B0604020202020204" pitchFamily="34" charset="0"/>
              </a:rPr>
              <a:t> N. Rocha</a:t>
            </a:r>
            <a:endParaRPr lang="en-GB" sz="2400" dirty="0">
              <a:solidFill>
                <a:srgbClr val="0070C0"/>
              </a:solidFill>
              <a:latin typeface="Arial" panose="020B0604020202020204" pitchFamily="34" charset="0"/>
              <a:cs typeface="Arial" panose="020B0604020202020204" pitchFamily="34" charset="0"/>
            </a:endParaRPr>
          </a:p>
          <a:p>
            <a:pPr marL="0" indent="0">
              <a:buNone/>
            </a:pPr>
            <a:endParaRPr lang="en-GB" sz="2400" dirty="0" smtClean="0">
              <a:solidFill>
                <a:srgbClr val="0070C0"/>
              </a:solidFill>
              <a:latin typeface="Arial" panose="020B0604020202020204" pitchFamily="34" charset="0"/>
              <a:cs typeface="Arial" panose="020B0604020202020204" pitchFamily="34" charset="0"/>
            </a:endParaRPr>
          </a:p>
          <a:p>
            <a:pPr marL="0" indent="0">
              <a:buNone/>
            </a:pPr>
            <a:r>
              <a:rPr lang="en-GB" sz="2400" b="1" dirty="0" smtClean="0">
                <a:solidFill>
                  <a:srgbClr val="0070C0"/>
                </a:solidFill>
                <a:latin typeface="Arial" panose="020B0604020202020204" pitchFamily="34" charset="0"/>
                <a:cs typeface="Arial" panose="020B0604020202020204" pitchFamily="34" charset="0"/>
              </a:rPr>
              <a:t>First Officer:</a:t>
            </a:r>
            <a:r>
              <a:rPr lang="en-GB" sz="2400" dirty="0" smtClean="0">
                <a:solidFill>
                  <a:srgbClr val="0070C0"/>
                </a:solidFill>
                <a:latin typeface="Arial" panose="020B0604020202020204" pitchFamily="34" charset="0"/>
                <a:cs typeface="Arial" panose="020B0604020202020204" pitchFamily="34" charset="0"/>
              </a:rPr>
              <a:t> T. </a:t>
            </a:r>
            <a:r>
              <a:rPr lang="en-GB" sz="2400" dirty="0" err="1" smtClean="0">
                <a:solidFill>
                  <a:srgbClr val="0070C0"/>
                </a:solidFill>
                <a:latin typeface="Arial" panose="020B0604020202020204" pitchFamily="34" charset="0"/>
                <a:cs typeface="Arial" panose="020B0604020202020204" pitchFamily="34" charset="0"/>
              </a:rPr>
              <a:t>Coehlo</a:t>
            </a:r>
            <a:endParaRPr lang="en-GB" sz="2400" dirty="0" smtClean="0">
              <a:solidFill>
                <a:srgbClr val="0070C0"/>
              </a:solidFill>
              <a:latin typeface="Arial" panose="020B0604020202020204" pitchFamily="34" charset="0"/>
              <a:cs typeface="Arial" panose="020B0604020202020204" pitchFamily="34" charset="0"/>
            </a:endParaRPr>
          </a:p>
          <a:p>
            <a:pPr marL="0" indent="0">
              <a:buNone/>
            </a:pPr>
            <a:endParaRPr lang="en-GB" sz="2400" u="sng" dirty="0">
              <a:solidFill>
                <a:srgbClr val="0070C0"/>
              </a:solidFill>
              <a:latin typeface="Arial" panose="020B0604020202020204" pitchFamily="34" charset="0"/>
              <a:cs typeface="Arial" panose="020B0604020202020204" pitchFamily="34" charset="0"/>
            </a:endParaRPr>
          </a:p>
          <a:p>
            <a:pPr marL="0" indent="0">
              <a:buNone/>
            </a:pPr>
            <a:r>
              <a:rPr lang="en-GB" sz="2400" u="sng" dirty="0" smtClean="0">
                <a:solidFill>
                  <a:srgbClr val="0070C0"/>
                </a:solidFill>
                <a:latin typeface="Arial" panose="020B0604020202020204" pitchFamily="34" charset="0"/>
                <a:cs typeface="Arial" panose="020B0604020202020204" pitchFamily="34" charset="0"/>
              </a:rPr>
              <a:t>Naval Advisers:</a:t>
            </a:r>
          </a:p>
          <a:p>
            <a:pPr marL="0" indent="0">
              <a:buNone/>
            </a:pPr>
            <a:r>
              <a:rPr lang="en-GB" sz="2400" dirty="0" smtClean="0">
                <a:solidFill>
                  <a:srgbClr val="0070C0"/>
                </a:solidFill>
                <a:latin typeface="Arial" panose="020B0604020202020204" pitchFamily="34" charset="0"/>
                <a:cs typeface="Arial" panose="020B0604020202020204" pitchFamily="34" charset="0"/>
              </a:rPr>
              <a:t>Jake, Zara, Filipe</a:t>
            </a:r>
          </a:p>
          <a:p>
            <a:pPr marL="0" indent="0">
              <a:buNone/>
            </a:pPr>
            <a:endParaRPr lang="en-GB" sz="2400" dirty="0" smtClean="0">
              <a:solidFill>
                <a:srgbClr val="0070C0"/>
              </a:solidFill>
              <a:latin typeface="Arial" panose="020B0604020202020204" pitchFamily="34" charset="0"/>
              <a:cs typeface="Arial" panose="020B0604020202020204" pitchFamily="34" charset="0"/>
            </a:endParaRPr>
          </a:p>
          <a:p>
            <a:pPr marL="0" indent="0">
              <a:buNone/>
            </a:pPr>
            <a:endParaRPr lang="en-GB" sz="2400" dirty="0" smtClean="0">
              <a:solidFill>
                <a:srgbClr val="0070C0"/>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6529589" y="760967"/>
            <a:ext cx="2290883" cy="723817"/>
          </a:xfrm>
        </p:spPr>
        <p:txBody>
          <a:bodyPr>
            <a:normAutofit/>
          </a:bodyPr>
          <a:lstStyle/>
          <a:p>
            <a:r>
              <a:rPr lang="en-GB" dirty="0" smtClean="0">
                <a:solidFill>
                  <a:srgbClr val="0070C0"/>
                </a:solidFill>
                <a:latin typeface="Arial" panose="020B0604020202020204" pitchFamily="34" charset="0"/>
                <a:cs typeface="Arial" panose="020B0604020202020204" pitchFamily="34" charset="0"/>
              </a:rPr>
              <a:t>HMS Mr White</a:t>
            </a:r>
            <a:endParaRPr lang="en-GB" dirty="0">
              <a:solidFill>
                <a:srgbClr val="0070C0"/>
              </a:solidFill>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a:xfrm>
            <a:off x="6039193" y="1400596"/>
            <a:ext cx="3104808" cy="3684588"/>
          </a:xfrm>
          <a:ln>
            <a:solidFill>
              <a:schemeClr val="tx1"/>
            </a:solidFill>
          </a:ln>
        </p:spPr>
        <p:txBody>
          <a:bodyPr>
            <a:normAutofit/>
          </a:bodyPr>
          <a:lstStyle/>
          <a:p>
            <a:pPr marL="0" indent="0">
              <a:buNone/>
            </a:pPr>
            <a:r>
              <a:rPr lang="en-GB" sz="2400" b="1" dirty="0" smtClean="0">
                <a:solidFill>
                  <a:srgbClr val="0070C0"/>
                </a:solidFill>
                <a:latin typeface="Arial" panose="020B0604020202020204" pitchFamily="34" charset="0"/>
                <a:cs typeface="Arial" panose="020B0604020202020204" pitchFamily="34" charset="0"/>
              </a:rPr>
              <a:t>Captain</a:t>
            </a:r>
            <a:r>
              <a:rPr lang="en-GB" sz="2400" dirty="0" smtClean="0">
                <a:solidFill>
                  <a:srgbClr val="0070C0"/>
                </a:solidFill>
                <a:latin typeface="Arial" panose="020B0604020202020204" pitchFamily="34" charset="0"/>
                <a:cs typeface="Arial" panose="020B0604020202020204" pitchFamily="34" charset="0"/>
              </a:rPr>
              <a:t>: M Webb</a:t>
            </a:r>
          </a:p>
          <a:p>
            <a:pPr marL="0" indent="0">
              <a:buNone/>
            </a:pPr>
            <a:endParaRPr lang="en-GB" sz="2400" dirty="0" smtClean="0">
              <a:solidFill>
                <a:srgbClr val="0070C0"/>
              </a:solidFill>
              <a:latin typeface="Arial" panose="020B0604020202020204" pitchFamily="34" charset="0"/>
              <a:cs typeface="Arial" panose="020B0604020202020204" pitchFamily="34" charset="0"/>
            </a:endParaRPr>
          </a:p>
          <a:p>
            <a:pPr marL="0" indent="0">
              <a:buNone/>
            </a:pPr>
            <a:r>
              <a:rPr lang="en-GB" sz="2400" b="1" dirty="0" smtClean="0">
                <a:solidFill>
                  <a:srgbClr val="0070C0"/>
                </a:solidFill>
                <a:latin typeface="Arial" panose="020B0604020202020204" pitchFamily="34" charset="0"/>
                <a:cs typeface="Arial" panose="020B0604020202020204" pitchFamily="34" charset="0"/>
              </a:rPr>
              <a:t>First Officer: </a:t>
            </a:r>
            <a:r>
              <a:rPr lang="en-GB" sz="2400" dirty="0" smtClean="0">
                <a:solidFill>
                  <a:srgbClr val="0070C0"/>
                </a:solidFill>
                <a:latin typeface="Arial" panose="020B0604020202020204" pitchFamily="34" charset="0"/>
                <a:cs typeface="Arial" panose="020B0604020202020204" pitchFamily="34" charset="0"/>
              </a:rPr>
              <a:t>P. Hurst</a:t>
            </a:r>
            <a:endParaRPr lang="en-GB" sz="2400" b="1" dirty="0" smtClean="0">
              <a:solidFill>
                <a:srgbClr val="0070C0"/>
              </a:solidFill>
              <a:latin typeface="Arial" panose="020B0604020202020204" pitchFamily="34" charset="0"/>
              <a:cs typeface="Arial" panose="020B0604020202020204" pitchFamily="34" charset="0"/>
            </a:endParaRPr>
          </a:p>
          <a:p>
            <a:pPr marL="0" indent="0">
              <a:buNone/>
            </a:pPr>
            <a:endParaRPr lang="en-GB" sz="2400" u="sng" dirty="0" smtClean="0">
              <a:solidFill>
                <a:srgbClr val="0070C0"/>
              </a:solidFill>
              <a:latin typeface="Arial" panose="020B0604020202020204" pitchFamily="34" charset="0"/>
              <a:cs typeface="Arial" panose="020B0604020202020204" pitchFamily="34" charset="0"/>
            </a:endParaRPr>
          </a:p>
          <a:p>
            <a:pPr marL="0" indent="0">
              <a:buNone/>
            </a:pPr>
            <a:r>
              <a:rPr lang="en-GB" sz="2400" u="sng" dirty="0" smtClean="0">
                <a:solidFill>
                  <a:srgbClr val="0070C0"/>
                </a:solidFill>
                <a:latin typeface="Arial" panose="020B0604020202020204" pitchFamily="34" charset="0"/>
                <a:cs typeface="Arial" panose="020B0604020202020204" pitchFamily="34" charset="0"/>
              </a:rPr>
              <a:t>Naval Advisers</a:t>
            </a:r>
            <a:r>
              <a:rPr lang="en-GB" sz="2400" dirty="0" smtClean="0">
                <a:solidFill>
                  <a:srgbClr val="0070C0"/>
                </a:solidFill>
                <a:latin typeface="Arial" panose="020B0604020202020204" pitchFamily="34" charset="0"/>
                <a:cs typeface="Arial" panose="020B0604020202020204" pitchFamily="34" charset="0"/>
              </a:rPr>
              <a:t>: </a:t>
            </a:r>
          </a:p>
          <a:p>
            <a:pPr marL="0" indent="0">
              <a:buNone/>
            </a:pPr>
            <a:r>
              <a:rPr lang="en-GB" sz="2400" dirty="0" smtClean="0">
                <a:solidFill>
                  <a:srgbClr val="0070C0"/>
                </a:solidFill>
                <a:latin typeface="Arial" panose="020B0604020202020204" pitchFamily="34" charset="0"/>
                <a:cs typeface="Arial" panose="020B0604020202020204" pitchFamily="34" charset="0"/>
              </a:rPr>
              <a:t>Yuki, Roberto</a:t>
            </a:r>
          </a:p>
          <a:p>
            <a:pPr marL="0" indent="0">
              <a:buNone/>
            </a:pPr>
            <a:endParaRPr lang="en-GB" sz="2400" dirty="0">
              <a:solidFill>
                <a:srgbClr val="0070C0"/>
              </a:solidFill>
              <a:latin typeface="Arial" panose="020B0604020202020204" pitchFamily="34" charset="0"/>
              <a:cs typeface="Arial" panose="020B0604020202020204" pitchFamily="34" charset="0"/>
            </a:endParaRPr>
          </a:p>
        </p:txBody>
      </p:sp>
      <p:sp>
        <p:nvSpPr>
          <p:cNvPr id="7" name="Text Placeholder 4"/>
          <p:cNvSpPr txBox="1">
            <a:spLocks/>
          </p:cNvSpPr>
          <p:nvPr/>
        </p:nvSpPr>
        <p:spPr>
          <a:xfrm>
            <a:off x="3331029" y="960909"/>
            <a:ext cx="2105067" cy="52387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smtClean="0">
                <a:solidFill>
                  <a:srgbClr val="0070C0"/>
                </a:solidFill>
                <a:latin typeface="Arial" panose="020B0604020202020204" pitchFamily="34" charset="0"/>
                <a:cs typeface="Arial" panose="020B0604020202020204" pitchFamily="34" charset="0"/>
              </a:rPr>
              <a:t>SS Mr Tarr</a:t>
            </a:r>
            <a:endParaRPr lang="en-GB" dirty="0">
              <a:solidFill>
                <a:srgbClr val="0070C0"/>
              </a:solidFill>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2943467" y="1400596"/>
            <a:ext cx="3081337" cy="368458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solidFill>
                  <a:srgbClr val="0070C0"/>
                </a:solidFill>
                <a:latin typeface="Arial" panose="020B0604020202020204" pitchFamily="34" charset="0"/>
                <a:cs typeface="Arial" panose="020B0604020202020204" pitchFamily="34" charset="0"/>
              </a:rPr>
              <a:t>Captain</a:t>
            </a:r>
            <a:r>
              <a:rPr lang="en-GB" sz="2400" dirty="0" smtClean="0">
                <a:solidFill>
                  <a:srgbClr val="0070C0"/>
                </a:solidFill>
                <a:latin typeface="Arial" panose="020B0604020202020204" pitchFamily="34" charset="0"/>
                <a:cs typeface="Arial" panose="020B0604020202020204" pitchFamily="34" charset="0"/>
              </a:rPr>
              <a:t>: D. </a:t>
            </a:r>
            <a:r>
              <a:rPr lang="en-GB" sz="2400" dirty="0" err="1" smtClean="0">
                <a:solidFill>
                  <a:srgbClr val="0070C0"/>
                </a:solidFill>
                <a:latin typeface="Arial" panose="020B0604020202020204" pitchFamily="34" charset="0"/>
                <a:cs typeface="Arial" panose="020B0604020202020204" pitchFamily="34" charset="0"/>
              </a:rPr>
              <a:t>Johnys</a:t>
            </a:r>
            <a:endParaRPr lang="en-GB" sz="2400" dirty="0" smtClean="0">
              <a:solidFill>
                <a:srgbClr val="0070C0"/>
              </a:solidFill>
              <a:latin typeface="Arial" panose="020B0604020202020204" pitchFamily="34" charset="0"/>
              <a:cs typeface="Arial" panose="020B0604020202020204" pitchFamily="34" charset="0"/>
            </a:endParaRPr>
          </a:p>
          <a:p>
            <a:pPr marL="0" indent="0">
              <a:buNone/>
            </a:pPr>
            <a:endParaRPr lang="en-GB" sz="2400" dirty="0" smtClean="0">
              <a:solidFill>
                <a:srgbClr val="0070C0"/>
              </a:solidFill>
              <a:latin typeface="Arial" panose="020B0604020202020204" pitchFamily="34" charset="0"/>
              <a:cs typeface="Arial" panose="020B0604020202020204" pitchFamily="34" charset="0"/>
            </a:endParaRPr>
          </a:p>
          <a:p>
            <a:pPr marL="0" indent="0">
              <a:buNone/>
            </a:pPr>
            <a:r>
              <a:rPr lang="en-GB" sz="2400" b="1" dirty="0" smtClean="0">
                <a:solidFill>
                  <a:srgbClr val="0070C0"/>
                </a:solidFill>
                <a:latin typeface="Arial" panose="020B0604020202020204" pitchFamily="34" charset="0"/>
                <a:cs typeface="Arial" panose="020B0604020202020204" pitchFamily="34" charset="0"/>
              </a:rPr>
              <a:t>First Officer:</a:t>
            </a:r>
            <a:r>
              <a:rPr lang="en-GB" sz="2400" dirty="0" smtClean="0">
                <a:solidFill>
                  <a:srgbClr val="0070C0"/>
                </a:solidFill>
                <a:latin typeface="Arial" panose="020B0604020202020204" pitchFamily="34" charset="0"/>
                <a:cs typeface="Arial" panose="020B0604020202020204" pitchFamily="34" charset="0"/>
              </a:rPr>
              <a:t> O. </a:t>
            </a:r>
            <a:r>
              <a:rPr lang="en-GB" sz="2400" dirty="0" err="1" smtClean="0">
                <a:solidFill>
                  <a:srgbClr val="0070C0"/>
                </a:solidFill>
                <a:latin typeface="Arial" panose="020B0604020202020204" pitchFamily="34" charset="0"/>
                <a:cs typeface="Arial" panose="020B0604020202020204" pitchFamily="34" charset="0"/>
              </a:rPr>
              <a:t>Borisov</a:t>
            </a:r>
            <a:endParaRPr lang="en-GB" sz="2400" dirty="0" smtClean="0">
              <a:solidFill>
                <a:srgbClr val="0070C0"/>
              </a:solidFill>
              <a:latin typeface="Arial" panose="020B0604020202020204" pitchFamily="34" charset="0"/>
              <a:cs typeface="Arial" panose="020B0604020202020204" pitchFamily="34" charset="0"/>
            </a:endParaRPr>
          </a:p>
          <a:p>
            <a:pPr marL="0" indent="0">
              <a:buNone/>
            </a:pPr>
            <a:endParaRPr lang="en-GB" sz="2400" u="sng" dirty="0" smtClean="0">
              <a:solidFill>
                <a:srgbClr val="0070C0"/>
              </a:solidFill>
              <a:latin typeface="Arial" panose="020B0604020202020204" pitchFamily="34" charset="0"/>
              <a:cs typeface="Arial" panose="020B0604020202020204" pitchFamily="34" charset="0"/>
            </a:endParaRPr>
          </a:p>
          <a:p>
            <a:pPr marL="0" indent="0">
              <a:buNone/>
            </a:pPr>
            <a:r>
              <a:rPr lang="en-GB" sz="2400" u="sng" dirty="0" smtClean="0">
                <a:solidFill>
                  <a:srgbClr val="0070C0"/>
                </a:solidFill>
                <a:latin typeface="Arial" panose="020B0604020202020204" pitchFamily="34" charset="0"/>
                <a:cs typeface="Arial" panose="020B0604020202020204" pitchFamily="34" charset="0"/>
              </a:rPr>
              <a:t>Naval Advisers: </a:t>
            </a:r>
          </a:p>
          <a:p>
            <a:pPr marL="0" indent="0">
              <a:buNone/>
            </a:pPr>
            <a:r>
              <a:rPr lang="en-GB" sz="2400" dirty="0" smtClean="0">
                <a:solidFill>
                  <a:srgbClr val="0070C0"/>
                </a:solidFill>
                <a:latin typeface="Arial" panose="020B0604020202020204" pitchFamily="34" charset="0"/>
                <a:cs typeface="Arial" panose="020B0604020202020204" pitchFamily="34" charset="0"/>
              </a:rPr>
              <a:t>Chelsea, Vince,</a:t>
            </a:r>
          </a:p>
          <a:p>
            <a:pPr marL="0" indent="0">
              <a:buNone/>
            </a:pPr>
            <a:endParaRPr lang="en-GB" sz="2400"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156312" y="5238347"/>
            <a:ext cx="8798721" cy="1569660"/>
          </a:xfrm>
          <a:prstGeom prst="rect">
            <a:avLst/>
          </a:prstGeom>
          <a:noFill/>
        </p:spPr>
        <p:txBody>
          <a:bodyPr wrap="square" rtlCol="0">
            <a:spAutoFit/>
          </a:bodyPr>
          <a:lstStyle/>
          <a:p>
            <a:r>
              <a:rPr lang="en-GB" sz="2400" b="1" dirty="0" smtClean="0">
                <a:solidFill>
                  <a:srgbClr val="0070C0"/>
                </a:solidFill>
                <a:latin typeface="Arial" panose="020B0604020202020204" pitchFamily="34" charset="0"/>
                <a:cs typeface="Arial" panose="020B0604020202020204" pitchFamily="34" charset="0"/>
              </a:rPr>
              <a:t>First Officers:</a:t>
            </a:r>
            <a:r>
              <a:rPr lang="en-GB" sz="2400" dirty="0" smtClean="0">
                <a:solidFill>
                  <a:srgbClr val="0070C0"/>
                </a:solidFill>
                <a:latin typeface="Arial" panose="020B0604020202020204" pitchFamily="34" charset="0"/>
                <a:cs typeface="Arial" panose="020B0604020202020204" pitchFamily="34" charset="0"/>
              </a:rPr>
              <a:t> It is your job to make sure that no-one on your team is talking when someone else is. Your team will lose a turn if I catch someone being rude</a:t>
            </a:r>
            <a:r>
              <a:rPr lang="en-GB" sz="2400" dirty="0">
                <a:solidFill>
                  <a:srgbClr val="0070C0"/>
                </a:solidFill>
                <a:latin typeface="Arial" panose="020B0604020202020204" pitchFamily="34" charset="0"/>
                <a:cs typeface="Arial" panose="020B0604020202020204" pitchFamily="34" charset="0"/>
              </a:rPr>
              <a:t>. You also have the power to send out people from other teams who are being rude or </a:t>
            </a:r>
            <a:r>
              <a:rPr lang="en-GB" sz="2400" dirty="0" smtClean="0">
                <a:solidFill>
                  <a:srgbClr val="0070C0"/>
                </a:solidFill>
                <a:latin typeface="Arial" panose="020B0604020202020204" pitchFamily="34" charset="0"/>
                <a:cs typeface="Arial" panose="020B0604020202020204" pitchFamily="34" charset="0"/>
              </a:rPr>
              <a:t>silly</a:t>
            </a:r>
            <a:endParaRPr lang="en-GB"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483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0" y="365126"/>
            <a:ext cx="9144000" cy="1325563"/>
          </a:xfrm>
        </p:spPr>
        <p:txBody>
          <a:bodyPr/>
          <a:lstStyle/>
          <a:p>
            <a:r>
              <a:rPr lang="en-GB" dirty="0" smtClean="0">
                <a:solidFill>
                  <a:srgbClr val="0070C0"/>
                </a:solidFill>
                <a:latin typeface="Arial" panose="020B0604020202020204" pitchFamily="34" charset="0"/>
                <a:cs typeface="Arial" panose="020B0604020202020204" pitchFamily="34" charset="0"/>
              </a:rPr>
              <a:t>You are about to see what a broadside was like</a:t>
            </a:r>
            <a:endParaRPr lang="en-GB" dirty="0">
              <a:solidFill>
                <a:srgbClr val="0070C0"/>
              </a:solidFill>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p:txBody>
          <a:bodyPr/>
          <a:lstStyle/>
          <a:p>
            <a:r>
              <a:rPr lang="en-GB" dirty="0" smtClean="0">
                <a:solidFill>
                  <a:srgbClr val="0070C0"/>
                </a:solidFill>
                <a:latin typeface="Arial" panose="020B0604020202020204" pitchFamily="34" charset="0"/>
                <a:cs typeface="Arial" panose="020B0604020202020204" pitchFamily="34" charset="0"/>
              </a:rPr>
              <a:t>Create a bubble map on what it was like.</a:t>
            </a:r>
          </a:p>
          <a:p>
            <a:pPr marL="0" indent="0">
              <a:buNone/>
            </a:pPr>
            <a:r>
              <a:rPr lang="en-GB" dirty="0" smtClean="0">
                <a:solidFill>
                  <a:srgbClr val="0070C0"/>
                </a:solidFill>
                <a:latin typeface="Arial" panose="020B0604020202020204" pitchFamily="34" charset="0"/>
                <a:cs typeface="Arial" panose="020B0604020202020204" pitchFamily="34" charset="0"/>
              </a:rPr>
              <a:t>Think about:</a:t>
            </a:r>
          </a:p>
          <a:p>
            <a:pPr marL="0" indent="0">
              <a:buNone/>
            </a:pPr>
            <a:r>
              <a:rPr lang="en-GB" dirty="0" smtClean="0">
                <a:solidFill>
                  <a:srgbClr val="0070C0"/>
                </a:solidFill>
                <a:latin typeface="Arial" panose="020B0604020202020204" pitchFamily="34" charset="0"/>
                <a:cs typeface="Arial" panose="020B0604020202020204" pitchFamily="34" charset="0"/>
              </a:rPr>
              <a:t>How would you describe the noise?</a:t>
            </a:r>
          </a:p>
          <a:p>
            <a:pPr marL="0" indent="0">
              <a:buNone/>
            </a:pPr>
            <a:r>
              <a:rPr lang="en-GB" dirty="0" smtClean="0">
                <a:solidFill>
                  <a:srgbClr val="0070C0"/>
                </a:solidFill>
                <a:latin typeface="Arial" panose="020B0604020202020204" pitchFamily="34" charset="0"/>
                <a:cs typeface="Arial" panose="020B0604020202020204" pitchFamily="34" charset="0"/>
              </a:rPr>
              <a:t>How you would have felt?</a:t>
            </a:r>
          </a:p>
          <a:p>
            <a:pPr marL="0" indent="0">
              <a:buNone/>
            </a:pPr>
            <a:r>
              <a:rPr lang="en-GB" dirty="0" smtClean="0">
                <a:solidFill>
                  <a:srgbClr val="0070C0"/>
                </a:solidFill>
                <a:latin typeface="Arial" panose="020B0604020202020204" pitchFamily="34" charset="0"/>
                <a:cs typeface="Arial" panose="020B0604020202020204" pitchFamily="34" charset="0"/>
              </a:rPr>
              <a:t>What would damage would this cause to the enemy?</a:t>
            </a:r>
          </a:p>
          <a:p>
            <a:pPr marL="0" indent="0">
              <a:buNone/>
            </a:pPr>
            <a:r>
              <a:rPr lang="en-GB" dirty="0" smtClean="0">
                <a:solidFill>
                  <a:srgbClr val="0070C0"/>
                </a:solidFill>
                <a:latin typeface="Arial" panose="020B0604020202020204" pitchFamily="34" charset="0"/>
                <a:cs typeface="Arial" panose="020B0604020202020204" pitchFamily="34" charset="0"/>
              </a:rPr>
              <a:t>How would the enemy feel after facing this?</a:t>
            </a:r>
          </a:p>
          <a:p>
            <a:pPr marL="0" indent="0">
              <a:buNone/>
            </a:pPr>
            <a:endParaRPr lang="en-GB" dirty="0">
              <a:solidFill>
                <a:srgbClr val="0070C0"/>
              </a:solidFill>
              <a:latin typeface="Arial" panose="020B0604020202020204" pitchFamily="34" charset="0"/>
              <a:cs typeface="Arial" panose="020B0604020202020204" pitchFamily="34" charset="0"/>
            </a:endParaRPr>
          </a:p>
        </p:txBody>
      </p:sp>
      <p:sp>
        <p:nvSpPr>
          <p:cNvPr id="2" name="Rectangle 1"/>
          <p:cNvSpPr/>
          <p:nvPr/>
        </p:nvSpPr>
        <p:spPr>
          <a:xfrm>
            <a:off x="251460" y="6311899"/>
            <a:ext cx="6263640" cy="369332"/>
          </a:xfrm>
          <a:prstGeom prst="rect">
            <a:avLst/>
          </a:prstGeom>
        </p:spPr>
        <p:txBody>
          <a:bodyPr wrap="square">
            <a:spAutoFit/>
          </a:bodyPr>
          <a:lstStyle/>
          <a:p>
            <a:r>
              <a:rPr lang="en-GB" dirty="0"/>
              <a:t>https://www.youtube.com/watch?v=ZnomDilySlA</a:t>
            </a:r>
          </a:p>
        </p:txBody>
      </p:sp>
    </p:spTree>
    <p:extLst>
      <p:ext uri="{BB962C8B-B14F-4D97-AF65-F5344CB8AC3E}">
        <p14:creationId xmlns:p14="http://schemas.microsoft.com/office/powerpoint/2010/main" val="2649421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0617"/>
            <a:ext cx="9144000" cy="4351338"/>
          </a:xfrm>
        </p:spPr>
        <p:txBody>
          <a:bodyPr>
            <a:noAutofit/>
          </a:bodyPr>
          <a:lstStyle/>
          <a:p>
            <a:pPr marL="514350" indent="-514350">
              <a:buAutoNum type="arabicParenR"/>
            </a:pPr>
            <a:r>
              <a:rPr lang="en-GB" sz="2000" dirty="0">
                <a:solidFill>
                  <a:srgbClr val="0070C0"/>
                </a:solidFill>
                <a:latin typeface="Arial" panose="020B0604020202020204" pitchFamily="34" charset="0"/>
                <a:cs typeface="Arial" panose="020B0604020202020204" pitchFamily="34" charset="0"/>
              </a:rPr>
              <a:t>What was the name of the major naval battle which you have learnt about today?</a:t>
            </a:r>
          </a:p>
          <a:p>
            <a:pPr marL="514350" indent="-514350">
              <a:buAutoNum type="arabicParenR"/>
            </a:pPr>
            <a:r>
              <a:rPr lang="en-GB" sz="2000" dirty="0" smtClean="0">
                <a:solidFill>
                  <a:srgbClr val="0070C0"/>
                </a:solidFill>
                <a:latin typeface="Arial" panose="020B0604020202020204" pitchFamily="34" charset="0"/>
                <a:cs typeface="Arial" panose="020B0604020202020204" pitchFamily="34" charset="0"/>
              </a:rPr>
              <a:t>On </a:t>
            </a:r>
            <a:r>
              <a:rPr lang="en-GB" sz="2000" dirty="0">
                <a:solidFill>
                  <a:srgbClr val="0070C0"/>
                </a:solidFill>
                <a:latin typeface="Arial" panose="020B0604020202020204" pitchFamily="34" charset="0"/>
                <a:cs typeface="Arial" panose="020B0604020202020204" pitchFamily="34" charset="0"/>
              </a:rPr>
              <a:t>what date did that battle occur?</a:t>
            </a:r>
          </a:p>
          <a:p>
            <a:pPr marL="514350" indent="-514350">
              <a:buAutoNum type="arabicParenR"/>
            </a:pPr>
            <a:r>
              <a:rPr lang="en-GB" sz="2000" dirty="0" smtClean="0">
                <a:solidFill>
                  <a:srgbClr val="0070C0"/>
                </a:solidFill>
                <a:latin typeface="Arial" panose="020B0604020202020204" pitchFamily="34" charset="0"/>
                <a:cs typeface="Arial" panose="020B0604020202020204" pitchFamily="34" charset="0"/>
              </a:rPr>
              <a:t>Give </a:t>
            </a:r>
            <a:r>
              <a:rPr lang="en-GB" sz="2000" dirty="0">
                <a:solidFill>
                  <a:srgbClr val="0070C0"/>
                </a:solidFill>
                <a:latin typeface="Arial" panose="020B0604020202020204" pitchFamily="34" charset="0"/>
                <a:cs typeface="Arial" panose="020B0604020202020204" pitchFamily="34" charset="0"/>
              </a:rPr>
              <a:t>one reason why the British government might be worried about Napoleon.</a:t>
            </a:r>
          </a:p>
          <a:p>
            <a:pPr marL="514350" indent="-514350">
              <a:buAutoNum type="arabicParenR"/>
            </a:pPr>
            <a:r>
              <a:rPr lang="en-GB" sz="2000" dirty="0" smtClean="0">
                <a:solidFill>
                  <a:srgbClr val="0070C0"/>
                </a:solidFill>
                <a:latin typeface="Arial" panose="020B0604020202020204" pitchFamily="34" charset="0"/>
                <a:cs typeface="Arial" panose="020B0604020202020204" pitchFamily="34" charset="0"/>
              </a:rPr>
              <a:t>What </a:t>
            </a:r>
            <a:r>
              <a:rPr lang="en-GB" sz="2000" dirty="0">
                <a:solidFill>
                  <a:srgbClr val="0070C0"/>
                </a:solidFill>
                <a:latin typeface="Arial" panose="020B0604020202020204" pitchFamily="34" charset="0"/>
                <a:cs typeface="Arial" panose="020B0604020202020204" pitchFamily="34" charset="0"/>
              </a:rPr>
              <a:t>was a ‘broadside’?</a:t>
            </a:r>
          </a:p>
          <a:p>
            <a:pPr marL="514350" indent="-514350">
              <a:buAutoNum type="arabicParenR"/>
            </a:pPr>
            <a:r>
              <a:rPr lang="en-GB" sz="2000" dirty="0" smtClean="0">
                <a:solidFill>
                  <a:srgbClr val="0070C0"/>
                </a:solidFill>
                <a:latin typeface="Arial" panose="020B0604020202020204" pitchFamily="34" charset="0"/>
                <a:cs typeface="Arial" panose="020B0604020202020204" pitchFamily="34" charset="0"/>
              </a:rPr>
              <a:t>Why </a:t>
            </a:r>
            <a:r>
              <a:rPr lang="en-GB" sz="2000" dirty="0">
                <a:solidFill>
                  <a:srgbClr val="0070C0"/>
                </a:solidFill>
                <a:latin typeface="Arial" panose="020B0604020202020204" pitchFamily="34" charset="0"/>
                <a:cs typeface="Arial" panose="020B0604020202020204" pitchFamily="34" charset="0"/>
              </a:rPr>
              <a:t>was ‘raking’ a clever thing to do to the enemy in a naval battle?</a:t>
            </a:r>
          </a:p>
          <a:p>
            <a:pPr marL="514350" indent="-514350">
              <a:buAutoNum type="arabicParenR"/>
            </a:pPr>
            <a:r>
              <a:rPr lang="en-GB" sz="2000" dirty="0" smtClean="0">
                <a:solidFill>
                  <a:srgbClr val="0070C0"/>
                </a:solidFill>
                <a:latin typeface="Arial" panose="020B0604020202020204" pitchFamily="34" charset="0"/>
                <a:cs typeface="Arial" panose="020B0604020202020204" pitchFamily="34" charset="0"/>
              </a:rPr>
              <a:t>Define </a:t>
            </a:r>
            <a:r>
              <a:rPr lang="en-GB" sz="2000" dirty="0">
                <a:solidFill>
                  <a:srgbClr val="0070C0"/>
                </a:solidFill>
                <a:latin typeface="Arial" panose="020B0604020202020204" pitchFamily="34" charset="0"/>
                <a:cs typeface="Arial" panose="020B0604020202020204" pitchFamily="34" charset="0"/>
              </a:rPr>
              <a:t>manoeuvre</a:t>
            </a:r>
          </a:p>
          <a:p>
            <a:pPr marL="514350" indent="-514350">
              <a:buAutoNum type="arabicParenR"/>
            </a:pPr>
            <a:r>
              <a:rPr lang="en-GB" sz="2000" dirty="0" smtClean="0">
                <a:solidFill>
                  <a:srgbClr val="0070C0"/>
                </a:solidFill>
                <a:latin typeface="Arial" panose="020B0604020202020204" pitchFamily="34" charset="0"/>
                <a:cs typeface="Arial" panose="020B0604020202020204" pitchFamily="34" charset="0"/>
              </a:rPr>
              <a:t>Use </a:t>
            </a:r>
            <a:r>
              <a:rPr lang="en-GB" sz="2000" dirty="0">
                <a:solidFill>
                  <a:srgbClr val="0070C0"/>
                </a:solidFill>
                <a:latin typeface="Arial" panose="020B0604020202020204" pitchFamily="34" charset="0"/>
                <a:cs typeface="Arial" panose="020B0604020202020204" pitchFamily="34" charset="0"/>
              </a:rPr>
              <a:t>two words to describe what a broadside looked and sounded like? (1 mark for </a:t>
            </a:r>
            <a:r>
              <a:rPr lang="en-GB" sz="2000" dirty="0" smtClean="0">
                <a:solidFill>
                  <a:srgbClr val="0070C0"/>
                </a:solidFill>
                <a:latin typeface="Arial" panose="020B0604020202020204" pitchFamily="34" charset="0"/>
                <a:cs typeface="Arial" panose="020B0604020202020204" pitchFamily="34" charset="0"/>
              </a:rPr>
              <a:t>each</a:t>
            </a:r>
            <a:r>
              <a:rPr lang="en-GB" sz="2000" dirty="0">
                <a:solidFill>
                  <a:srgbClr val="0070C0"/>
                </a:solidFill>
                <a:latin typeface="Arial" panose="020B0604020202020204" pitchFamily="34" charset="0"/>
                <a:cs typeface="Arial" panose="020B0604020202020204" pitchFamily="34" charset="0"/>
              </a:rPr>
              <a:t>)</a:t>
            </a:r>
          </a:p>
          <a:p>
            <a:pPr marL="514350" indent="-514350">
              <a:buAutoNum type="arabicParenR"/>
            </a:pPr>
            <a:r>
              <a:rPr lang="en-GB" sz="2000" dirty="0" smtClean="0">
                <a:solidFill>
                  <a:srgbClr val="0070C0"/>
                </a:solidFill>
                <a:latin typeface="Arial" panose="020B0604020202020204" pitchFamily="34" charset="0"/>
                <a:cs typeface="Arial" panose="020B0604020202020204" pitchFamily="34" charset="0"/>
              </a:rPr>
              <a:t>If </a:t>
            </a:r>
            <a:r>
              <a:rPr lang="en-GB" sz="2000" dirty="0">
                <a:solidFill>
                  <a:srgbClr val="0070C0"/>
                </a:solidFill>
                <a:latin typeface="Arial" panose="020B0604020202020204" pitchFamily="34" charset="0"/>
                <a:cs typeface="Arial" panose="020B0604020202020204" pitchFamily="34" charset="0"/>
              </a:rPr>
              <a:t>the Captain ordered ‘Hard-a-Starboard’, which direction would the ship turn in?</a:t>
            </a:r>
          </a:p>
          <a:p>
            <a:pPr marL="514350" indent="-514350">
              <a:buAutoNum type="arabicParenR"/>
            </a:pPr>
            <a:r>
              <a:rPr lang="en-GB" sz="2000" dirty="0" smtClean="0">
                <a:solidFill>
                  <a:srgbClr val="0070C0"/>
                </a:solidFill>
                <a:latin typeface="Arial" panose="020B0604020202020204" pitchFamily="34" charset="0"/>
                <a:cs typeface="Arial" panose="020B0604020202020204" pitchFamily="34" charset="0"/>
              </a:rPr>
              <a:t>Which </a:t>
            </a:r>
            <a:r>
              <a:rPr lang="en-GB" sz="2000" dirty="0">
                <a:solidFill>
                  <a:srgbClr val="0070C0"/>
                </a:solidFill>
                <a:latin typeface="Arial" panose="020B0604020202020204" pitchFamily="34" charset="0"/>
                <a:cs typeface="Arial" panose="020B0604020202020204" pitchFamily="34" charset="0"/>
              </a:rPr>
              <a:t>was better: A small, fast ship with only a few guns, or a big, slow ship with a lot of guns? Why? (You must give a reason to get the mark)</a:t>
            </a:r>
          </a:p>
          <a:p>
            <a:pPr marL="514350" indent="-514350">
              <a:buAutoNum type="arabicParenR"/>
            </a:pPr>
            <a:r>
              <a:rPr lang="en-GB" sz="2000" dirty="0" smtClean="0">
                <a:solidFill>
                  <a:srgbClr val="0070C0"/>
                </a:solidFill>
                <a:latin typeface="Arial" panose="020B0604020202020204" pitchFamily="34" charset="0"/>
                <a:cs typeface="Arial" panose="020B0604020202020204" pitchFamily="34" charset="0"/>
              </a:rPr>
              <a:t>State </a:t>
            </a:r>
            <a:r>
              <a:rPr lang="en-GB" sz="2000" dirty="0">
                <a:solidFill>
                  <a:srgbClr val="0070C0"/>
                </a:solidFill>
                <a:latin typeface="Arial" panose="020B0604020202020204" pitchFamily="34" charset="0"/>
                <a:cs typeface="Arial" panose="020B0604020202020204" pitchFamily="34" charset="0"/>
              </a:rPr>
              <a:t>one thing which you found difficult in today’s naval battle </a:t>
            </a:r>
            <a:r>
              <a:rPr lang="en-GB" sz="2000" dirty="0" smtClean="0">
                <a:solidFill>
                  <a:srgbClr val="0070C0"/>
                </a:solidFill>
                <a:latin typeface="Arial" panose="020B0604020202020204" pitchFamily="34" charset="0"/>
                <a:cs typeface="Arial" panose="020B0604020202020204" pitchFamily="34" charset="0"/>
              </a:rPr>
              <a:t>task</a:t>
            </a:r>
            <a:r>
              <a:rPr lang="en-GB" sz="2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12241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Arial" panose="020B0604020202020204" pitchFamily="34" charset="0"/>
                <a:cs typeface="Arial" panose="020B0604020202020204" pitchFamily="34" charset="0"/>
              </a:rPr>
              <a:t>To finish off:</a:t>
            </a:r>
            <a:endParaRPr lang="en-GB"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solidFill>
                  <a:srgbClr val="0070C0"/>
                </a:solidFill>
                <a:latin typeface="Arial" panose="020B0604020202020204" pitchFamily="34" charset="0"/>
                <a:cs typeface="Arial" panose="020B0604020202020204" pitchFamily="34" charset="0"/>
              </a:rPr>
              <a:t>On your post-it note:</a:t>
            </a:r>
          </a:p>
          <a:p>
            <a:pPr marL="514350" indent="-514350">
              <a:buAutoNum type="arabicParenR"/>
            </a:pPr>
            <a:r>
              <a:rPr lang="en-GB" dirty="0" smtClean="0">
                <a:solidFill>
                  <a:srgbClr val="0070C0"/>
                </a:solidFill>
                <a:latin typeface="Arial" panose="020B0604020202020204" pitchFamily="34" charset="0"/>
                <a:cs typeface="Arial" panose="020B0604020202020204" pitchFamily="34" charset="0"/>
              </a:rPr>
              <a:t>Plus – Write down something which you think you did well in this lesson</a:t>
            </a:r>
          </a:p>
          <a:p>
            <a:pPr marL="514350" indent="-514350">
              <a:buAutoNum type="arabicParenR"/>
            </a:pPr>
            <a:r>
              <a:rPr lang="en-GB" dirty="0" smtClean="0">
                <a:solidFill>
                  <a:srgbClr val="0070C0"/>
                </a:solidFill>
                <a:latin typeface="Arial" panose="020B0604020202020204" pitchFamily="34" charset="0"/>
                <a:cs typeface="Arial" panose="020B0604020202020204" pitchFamily="34" charset="0"/>
              </a:rPr>
              <a:t>Minus – Something which you think you could have done better in this lesson. How will you improve on this next time? lesson</a:t>
            </a:r>
          </a:p>
          <a:p>
            <a:pPr marL="514350" indent="-514350">
              <a:buAutoNum type="arabicParenR"/>
            </a:pPr>
            <a:r>
              <a:rPr lang="en-GB" dirty="0" smtClean="0">
                <a:solidFill>
                  <a:srgbClr val="0070C0"/>
                </a:solidFill>
                <a:latin typeface="Arial" panose="020B0604020202020204" pitchFamily="34" charset="0"/>
                <a:cs typeface="Arial" panose="020B0604020202020204" pitchFamily="34" charset="0"/>
              </a:rPr>
              <a:t>Interest – Something which you thought was interesting in this lesson</a:t>
            </a:r>
            <a:endParaRPr lang="en-GB"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347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22" y="1"/>
            <a:ext cx="3714750" cy="1006475"/>
          </a:xfrm>
        </p:spPr>
        <p:txBody>
          <a:bodyPr>
            <a:normAutofit fontScale="90000"/>
          </a:bodyPr>
          <a:lstStyle/>
          <a:p>
            <a:pPr algn="ctr"/>
            <a:r>
              <a:rPr lang="en-GB" dirty="0" smtClean="0">
                <a:latin typeface="Arial" panose="020B0604020202020204" pitchFamily="34" charset="0"/>
                <a:cs typeface="Arial" panose="020B0604020202020204" pitchFamily="34" charset="0"/>
              </a:rPr>
              <a:t>HMS Mr White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151" y="845910"/>
            <a:ext cx="3992336" cy="4351338"/>
          </a:xfrm>
        </p:spPr>
        <p:txBody>
          <a:bodyPr>
            <a:normAutofit fontScale="40000" lnSpcReduction="20000"/>
          </a:bodyPr>
          <a:lstStyle/>
          <a:p>
            <a:r>
              <a:rPr lang="en-GB" sz="4300" dirty="0" smtClean="0">
                <a:latin typeface="Arial" panose="020B0604020202020204" pitchFamily="34" charset="0"/>
                <a:cs typeface="Arial" panose="020B0604020202020204" pitchFamily="34" charset="0"/>
              </a:rPr>
              <a:t>A small, fast ship with 30 guns (the fewest of the three in this battle)</a:t>
            </a:r>
          </a:p>
          <a:p>
            <a:r>
              <a:rPr lang="en-GB" sz="4300" dirty="0" smtClean="0">
                <a:latin typeface="Arial" panose="020B0604020202020204" pitchFamily="34" charset="0"/>
                <a:cs typeface="Arial" panose="020B0604020202020204" pitchFamily="34" charset="0"/>
              </a:rPr>
              <a:t>Your main aim: Manoeuvre into a position where you can fire into the front or back of the French ship (raking)</a:t>
            </a:r>
          </a:p>
          <a:p>
            <a:r>
              <a:rPr lang="en-GB" sz="4300" dirty="0" smtClean="0">
                <a:latin typeface="Arial" panose="020B0604020202020204" pitchFamily="34" charset="0"/>
                <a:cs typeface="Arial" panose="020B0604020202020204" pitchFamily="34" charset="0"/>
              </a:rPr>
              <a:t>You have an ally in HMS Miss Hawker, which has 45 guns</a:t>
            </a:r>
          </a:p>
          <a:p>
            <a:r>
              <a:rPr lang="en-GB" sz="4300" dirty="0" smtClean="0">
                <a:latin typeface="Arial" panose="020B0604020202020204" pitchFamily="34" charset="0"/>
                <a:cs typeface="Arial" panose="020B0604020202020204" pitchFamily="34" charset="0"/>
              </a:rPr>
              <a:t>Top Tactical Tip: If you combine with the other British ship, you will outgun SS Mr Tarr, but if you take on the SS Mr Tarr on your own, you will be severely damaged.</a:t>
            </a:r>
          </a:p>
          <a:p>
            <a:endParaRPr lang="en-GB" sz="4300" dirty="0">
              <a:latin typeface="Arial" panose="020B0604020202020204" pitchFamily="34" charset="0"/>
              <a:cs typeface="Arial" panose="020B0604020202020204" pitchFamily="34" charset="0"/>
            </a:endParaRPr>
          </a:p>
          <a:p>
            <a:r>
              <a:rPr lang="en-GB" sz="4300" b="1" dirty="0" smtClean="0">
                <a:latin typeface="Arial" panose="020B0604020202020204" pitchFamily="34" charset="0"/>
                <a:cs typeface="Arial" panose="020B0604020202020204" pitchFamily="34" charset="0"/>
              </a:rPr>
              <a:t>Special Move:</a:t>
            </a:r>
            <a:r>
              <a:rPr lang="en-GB" sz="4300" dirty="0" smtClean="0">
                <a:latin typeface="Arial" panose="020B0604020202020204" pitchFamily="34" charset="0"/>
                <a:cs typeface="Arial" panose="020B0604020202020204" pitchFamily="34" charset="0"/>
              </a:rPr>
              <a:t> You can send a message to HMS Mr White, but you can only do this once, and you will only be able to steer on that turn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155122" y="5197248"/>
            <a:ext cx="3714750"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Rules: Captain’s decision is final</a:t>
            </a:r>
          </a:p>
          <a:p>
            <a:r>
              <a:rPr lang="en-GB" dirty="0" smtClean="0">
                <a:latin typeface="Arial" panose="020B0604020202020204" pitchFamily="34" charset="0"/>
                <a:cs typeface="Arial" panose="020B0604020202020204" pitchFamily="34" charset="0"/>
              </a:rPr>
              <a:t>First Officer must stop anyone on the team from speaking out of turn</a:t>
            </a:r>
          </a:p>
          <a:p>
            <a:r>
              <a:rPr lang="en-GB" dirty="0" smtClean="0">
                <a:latin typeface="Arial" panose="020B0604020202020204" pitchFamily="34" charset="0"/>
                <a:cs typeface="Arial" panose="020B0604020202020204" pitchFamily="34" charset="0"/>
              </a:rPr>
              <a:t>If you want to load your cannons, you cannot steer on that turn</a:t>
            </a:r>
            <a:endParaRPr lang="en-GB" dirty="0">
              <a:latin typeface="Arial" panose="020B0604020202020204" pitchFamily="34" charset="0"/>
              <a:cs typeface="Arial" panose="020B0604020202020204" pitchFamily="34" charset="0"/>
            </a:endParaRPr>
          </a:p>
        </p:txBody>
      </p:sp>
      <p:sp>
        <p:nvSpPr>
          <p:cNvPr id="8" name="Title 1"/>
          <p:cNvSpPr txBox="1">
            <a:spLocks/>
          </p:cNvSpPr>
          <p:nvPr/>
        </p:nvSpPr>
        <p:spPr>
          <a:xfrm>
            <a:off x="4998115" y="-5215"/>
            <a:ext cx="3714750" cy="100647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latin typeface="Arial" panose="020B0604020202020204" pitchFamily="34" charset="0"/>
                <a:cs typeface="Arial" panose="020B0604020202020204" pitchFamily="34" charset="0"/>
              </a:rPr>
              <a:t>HMS Mr White</a:t>
            </a:r>
            <a:endParaRPr lang="en-GB" dirty="0">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900144" y="840694"/>
            <a:ext cx="3992336" cy="435133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6800" dirty="0" smtClean="0">
                <a:latin typeface="Arial" panose="020B0604020202020204" pitchFamily="34" charset="0"/>
                <a:cs typeface="Arial" panose="020B0604020202020204" pitchFamily="34" charset="0"/>
              </a:rPr>
              <a:t>A small, fast ship with 30 guns (the fewest of the three in this battle)</a:t>
            </a:r>
          </a:p>
          <a:p>
            <a:r>
              <a:rPr lang="en-GB" sz="6800" dirty="0" smtClean="0">
                <a:latin typeface="Arial" panose="020B0604020202020204" pitchFamily="34" charset="0"/>
                <a:cs typeface="Arial" panose="020B0604020202020204" pitchFamily="34" charset="0"/>
              </a:rPr>
              <a:t>Your main aim: Manoeuvre into a position where you can fire into the front or back of the French ship (raking)</a:t>
            </a:r>
          </a:p>
          <a:p>
            <a:r>
              <a:rPr lang="en-GB" sz="6800" dirty="0" smtClean="0">
                <a:latin typeface="Arial" panose="020B0604020202020204" pitchFamily="34" charset="0"/>
                <a:cs typeface="Arial" panose="020B0604020202020204" pitchFamily="34" charset="0"/>
              </a:rPr>
              <a:t>You have an ally in HMS  Miss Hawker, which has 45 guns</a:t>
            </a:r>
          </a:p>
          <a:p>
            <a:r>
              <a:rPr lang="en-GB" sz="6800" dirty="0" smtClean="0">
                <a:latin typeface="Arial" panose="020B0604020202020204" pitchFamily="34" charset="0"/>
                <a:cs typeface="Arial" panose="020B0604020202020204" pitchFamily="34" charset="0"/>
              </a:rPr>
              <a:t>Top Tactical Tip: If you combine with the other British ship, you will outgun SS Mr Tarr, but if you take on the SS Mr Tarr on your own, you will be severely damaged.</a:t>
            </a:r>
          </a:p>
          <a:p>
            <a:endParaRPr lang="en-GB" sz="6800" dirty="0" smtClean="0">
              <a:latin typeface="Arial" panose="020B0604020202020204" pitchFamily="34" charset="0"/>
              <a:cs typeface="Arial" panose="020B0604020202020204" pitchFamily="34" charset="0"/>
            </a:endParaRPr>
          </a:p>
          <a:p>
            <a:r>
              <a:rPr lang="en-GB" sz="6800" b="1" dirty="0" smtClean="0">
                <a:latin typeface="Arial" panose="020B0604020202020204" pitchFamily="34" charset="0"/>
                <a:cs typeface="Arial" panose="020B0604020202020204" pitchFamily="34" charset="0"/>
              </a:rPr>
              <a:t>Special Move:</a:t>
            </a:r>
            <a:r>
              <a:rPr lang="en-GB" sz="6800" dirty="0" smtClean="0">
                <a:latin typeface="Arial" panose="020B0604020202020204" pitchFamily="34" charset="0"/>
                <a:cs typeface="Arial" panose="020B0604020202020204" pitchFamily="34" charset="0"/>
              </a:rPr>
              <a:t> You can send a message to HMS Mr White, but you can only do this once, and you will only be able to steer on that turn</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4998115" y="5192032"/>
            <a:ext cx="3714750"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Rules: Captain’s decision is final</a:t>
            </a:r>
          </a:p>
          <a:p>
            <a:r>
              <a:rPr lang="en-GB" dirty="0" smtClean="0">
                <a:latin typeface="Arial" panose="020B0604020202020204" pitchFamily="34" charset="0"/>
                <a:cs typeface="Arial" panose="020B0604020202020204" pitchFamily="34" charset="0"/>
              </a:rPr>
              <a:t>First Officer must stop anyone on the team from speaking out of turn</a:t>
            </a:r>
          </a:p>
          <a:p>
            <a:r>
              <a:rPr lang="en-GB" dirty="0" smtClean="0">
                <a:latin typeface="Arial" panose="020B0604020202020204" pitchFamily="34" charset="0"/>
                <a:cs typeface="Arial" panose="020B0604020202020204" pitchFamily="34" charset="0"/>
              </a:rPr>
              <a:t>If you want to load your cannons, you cannot steer on that turn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66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1"/>
            <a:ext cx="4430332" cy="1006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latin typeface="Arial" panose="020B0604020202020204" pitchFamily="34" charset="0"/>
                <a:cs typeface="Arial" panose="020B0604020202020204" pitchFamily="34" charset="0"/>
              </a:rPr>
              <a:t>HMS Miss Hawker</a:t>
            </a:r>
            <a:endParaRPr lang="en-GB" sz="4000"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57151" y="682580"/>
            <a:ext cx="4253592" cy="451466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latin typeface="Arial" panose="020B0604020202020204" pitchFamily="34" charset="0"/>
                <a:cs typeface="Arial" panose="020B0604020202020204" pitchFamily="34" charset="0"/>
              </a:rPr>
              <a:t>A medium size ship with 45 guns</a:t>
            </a:r>
          </a:p>
          <a:p>
            <a:r>
              <a:rPr lang="en-GB" dirty="0" smtClean="0">
                <a:latin typeface="Arial" panose="020B0604020202020204" pitchFamily="34" charset="0"/>
                <a:cs typeface="Arial" panose="020B0604020202020204" pitchFamily="34" charset="0"/>
              </a:rPr>
              <a:t>Your main aim: Either manoeuvre into a position where you can fire into the front or back of the French ship (raking). Or fire into the side of the  SS Mr Tarr (broadside-to-broadside).</a:t>
            </a:r>
          </a:p>
          <a:p>
            <a:r>
              <a:rPr lang="en-GB" dirty="0" smtClean="0">
                <a:latin typeface="Arial" panose="020B0604020202020204" pitchFamily="34" charset="0"/>
                <a:cs typeface="Arial" panose="020B0604020202020204" pitchFamily="34" charset="0"/>
              </a:rPr>
              <a:t>You have an ally in HMS Mr White, which has 30 guns</a:t>
            </a:r>
          </a:p>
          <a:p>
            <a:r>
              <a:rPr lang="en-GB" dirty="0" smtClean="0">
                <a:latin typeface="Arial" panose="020B0604020202020204" pitchFamily="34" charset="0"/>
                <a:cs typeface="Arial" panose="020B0604020202020204" pitchFamily="34" charset="0"/>
              </a:rPr>
              <a:t>Top Tactical Tip: If you combine with the other British ship, you will outgun SS Mr Tarr.</a:t>
            </a: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Special Move:</a:t>
            </a:r>
            <a:r>
              <a:rPr lang="en-GB" dirty="0" smtClean="0">
                <a:latin typeface="Arial" panose="020B0604020202020204" pitchFamily="34" charset="0"/>
                <a:cs typeface="Arial" panose="020B0604020202020204" pitchFamily="34" charset="0"/>
              </a:rPr>
              <a:t> You can send a message to HMS  Mr White, but you can only do this once, and you will only be able to steer on that turn. This message can be sent in secret, and HMS Mr White will be able to respond.</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155122" y="5197248"/>
            <a:ext cx="3714750"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Rules: Captain’s decision is final</a:t>
            </a:r>
          </a:p>
          <a:p>
            <a:r>
              <a:rPr lang="en-GB" dirty="0" smtClean="0">
                <a:latin typeface="Arial" panose="020B0604020202020204" pitchFamily="34" charset="0"/>
                <a:cs typeface="Arial" panose="020B0604020202020204" pitchFamily="34" charset="0"/>
              </a:rPr>
              <a:t>First Officer must stop anyone on the team from speaking out of turn</a:t>
            </a:r>
          </a:p>
          <a:p>
            <a:r>
              <a:rPr lang="en-GB" dirty="0" smtClean="0">
                <a:latin typeface="Arial" panose="020B0604020202020204" pitchFamily="34" charset="0"/>
                <a:cs typeface="Arial" panose="020B0604020202020204" pitchFamily="34" charset="0"/>
              </a:rPr>
              <a:t>If you want to load your cannons, you cannot steer on that turn</a:t>
            </a:r>
            <a:endParaRPr lang="en-GB" dirty="0">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782904" y="682580"/>
            <a:ext cx="4253592" cy="450945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latin typeface="Arial" panose="020B0604020202020204" pitchFamily="34" charset="0"/>
                <a:cs typeface="Arial" panose="020B0604020202020204" pitchFamily="34" charset="0"/>
              </a:rPr>
              <a:t>A medium size ship with 45 guns</a:t>
            </a:r>
          </a:p>
          <a:p>
            <a:r>
              <a:rPr lang="en-GB" dirty="0" smtClean="0">
                <a:latin typeface="Arial" panose="020B0604020202020204" pitchFamily="34" charset="0"/>
                <a:cs typeface="Arial" panose="020B0604020202020204" pitchFamily="34" charset="0"/>
              </a:rPr>
              <a:t>Your main aim: Either manoeuvre into a position where you can fire into the front or back of the French ship (raking). Or fire into the side of the  SS Mr Tarr (broadside-to-broadside).</a:t>
            </a:r>
          </a:p>
          <a:p>
            <a:r>
              <a:rPr lang="en-GB" dirty="0" smtClean="0">
                <a:latin typeface="Arial" panose="020B0604020202020204" pitchFamily="34" charset="0"/>
                <a:cs typeface="Arial" panose="020B0604020202020204" pitchFamily="34" charset="0"/>
              </a:rPr>
              <a:t>You have an ally in HMS Mr White, which has 30 guns</a:t>
            </a:r>
          </a:p>
          <a:p>
            <a:r>
              <a:rPr lang="en-GB" dirty="0" smtClean="0">
                <a:latin typeface="Arial" panose="020B0604020202020204" pitchFamily="34" charset="0"/>
                <a:cs typeface="Arial" panose="020B0604020202020204" pitchFamily="34" charset="0"/>
              </a:rPr>
              <a:t>Top Tactical Tip: If you combine with the other British ship, you will outgun SS Mr Tarr.</a:t>
            </a: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Special Move:</a:t>
            </a:r>
            <a:r>
              <a:rPr lang="en-GB" dirty="0" smtClean="0">
                <a:latin typeface="Arial" panose="020B0604020202020204" pitchFamily="34" charset="0"/>
                <a:cs typeface="Arial" panose="020B0604020202020204" pitchFamily="34" charset="0"/>
              </a:rPr>
              <a:t> You can send a message to HMS  Mr White, but you can only do this once, and you will only be able to steer on that </a:t>
            </a:r>
            <a:r>
              <a:rPr lang="en-GB" dirty="0">
                <a:latin typeface="Arial" panose="020B0604020202020204" pitchFamily="34" charset="0"/>
                <a:cs typeface="Arial" panose="020B0604020202020204" pitchFamily="34" charset="0"/>
              </a:rPr>
              <a:t>turn. This message can be sent in secret, and HMS Mr White will be able to respond.</a:t>
            </a: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4880875" y="5192032"/>
            <a:ext cx="3714750"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Rules: Captain’s decision is final</a:t>
            </a:r>
          </a:p>
          <a:p>
            <a:r>
              <a:rPr lang="en-GB" dirty="0" smtClean="0">
                <a:latin typeface="Arial" panose="020B0604020202020204" pitchFamily="34" charset="0"/>
                <a:cs typeface="Arial" panose="020B0604020202020204" pitchFamily="34" charset="0"/>
              </a:rPr>
              <a:t>First Officer must stop anyone on the team from speaking out of turn</a:t>
            </a:r>
          </a:p>
          <a:p>
            <a:r>
              <a:rPr lang="en-GB" dirty="0" smtClean="0">
                <a:latin typeface="Arial" panose="020B0604020202020204" pitchFamily="34" charset="0"/>
                <a:cs typeface="Arial" panose="020B0604020202020204" pitchFamily="34" charset="0"/>
              </a:rPr>
              <a:t>If you want to load your cannons, you cannot steer on that turn</a:t>
            </a:r>
            <a:endParaRPr lang="en-GB" dirty="0">
              <a:latin typeface="Arial" panose="020B0604020202020204" pitchFamily="34" charset="0"/>
              <a:cs typeface="Arial" panose="020B0604020202020204" pitchFamily="34" charset="0"/>
            </a:endParaRPr>
          </a:p>
        </p:txBody>
      </p:sp>
      <p:sp>
        <p:nvSpPr>
          <p:cNvPr id="11" name="Title 1"/>
          <p:cNvSpPr txBox="1">
            <a:spLocks/>
          </p:cNvSpPr>
          <p:nvPr/>
        </p:nvSpPr>
        <p:spPr>
          <a:xfrm>
            <a:off x="4782904" y="1"/>
            <a:ext cx="4430332" cy="1006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latin typeface="Arial" panose="020B0604020202020204" pitchFamily="34" charset="0"/>
                <a:cs typeface="Arial" panose="020B0604020202020204" pitchFamily="34" charset="0"/>
              </a:rPr>
              <a:t>HMS Miss Hawker</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34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5122" y="1"/>
            <a:ext cx="3714750" cy="1006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latin typeface="Arial" panose="020B0604020202020204" pitchFamily="34" charset="0"/>
                <a:cs typeface="Arial" panose="020B0604020202020204" pitchFamily="34" charset="0"/>
              </a:rPr>
              <a:t>SS Mr Tarr</a:t>
            </a:r>
            <a:endParaRPr lang="en-GB"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57151" y="845910"/>
            <a:ext cx="4253592" cy="435133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latin typeface="Arial" panose="020B0604020202020204" pitchFamily="34" charset="0"/>
                <a:cs typeface="Arial" panose="020B0604020202020204" pitchFamily="34" charset="0"/>
              </a:rPr>
              <a:t>A large, but slow ship with 60 guns (the most guns on any ship in this battle)</a:t>
            </a:r>
          </a:p>
          <a:p>
            <a:r>
              <a:rPr lang="en-GB" dirty="0" smtClean="0">
                <a:latin typeface="Arial" panose="020B0604020202020204" pitchFamily="34" charset="0"/>
                <a:cs typeface="Arial" panose="020B0604020202020204" pitchFamily="34" charset="0"/>
              </a:rPr>
              <a:t>Your main aim: Do whatever you need to do to survive!</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Top Tactical Tip: Together the British ships out gun you, but if you can take on each ship separately, YOU will outgun THEM! Make use of the wind.</a:t>
            </a: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Special Move:</a:t>
            </a:r>
            <a:r>
              <a:rPr lang="en-GB" dirty="0" smtClean="0">
                <a:latin typeface="Arial" panose="020B0604020202020204" pitchFamily="34" charset="0"/>
                <a:cs typeface="Arial" panose="020B0604020202020204" pitchFamily="34" charset="0"/>
              </a:rPr>
              <a:t> You can fire both broadsides at the same time, but you can only do this once.</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155122" y="5197248"/>
            <a:ext cx="3714750"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Rules: Captain’s decision is final</a:t>
            </a:r>
          </a:p>
          <a:p>
            <a:r>
              <a:rPr lang="en-GB" dirty="0" smtClean="0">
                <a:latin typeface="Arial" panose="020B0604020202020204" pitchFamily="34" charset="0"/>
                <a:cs typeface="Arial" panose="020B0604020202020204" pitchFamily="34" charset="0"/>
              </a:rPr>
              <a:t>First Officer must stop anyone on the team from speaking out of turn</a:t>
            </a:r>
          </a:p>
          <a:p>
            <a:r>
              <a:rPr lang="en-GB" dirty="0" smtClean="0">
                <a:latin typeface="Arial" panose="020B0604020202020204" pitchFamily="34" charset="0"/>
                <a:cs typeface="Arial" panose="020B0604020202020204" pitchFamily="34" charset="0"/>
              </a:rPr>
              <a:t>If you want to load your cannons, you cannot steer on that turn</a:t>
            </a:r>
            <a:endParaRPr lang="en-GB" dirty="0">
              <a:latin typeface="Arial" panose="020B0604020202020204" pitchFamily="34" charset="0"/>
              <a:cs typeface="Arial" panose="020B0604020202020204" pitchFamily="34" charset="0"/>
            </a:endParaRPr>
          </a:p>
        </p:txBody>
      </p:sp>
      <p:sp>
        <p:nvSpPr>
          <p:cNvPr id="8" name="Title 1"/>
          <p:cNvSpPr txBox="1">
            <a:spLocks/>
          </p:cNvSpPr>
          <p:nvPr/>
        </p:nvSpPr>
        <p:spPr>
          <a:xfrm>
            <a:off x="4880875" y="-5215"/>
            <a:ext cx="3714750" cy="1006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latin typeface="Arial" panose="020B0604020202020204" pitchFamily="34" charset="0"/>
                <a:cs typeface="Arial" panose="020B0604020202020204" pitchFamily="34" charset="0"/>
              </a:rPr>
              <a:t>SS Mr Tarr</a:t>
            </a:r>
            <a:endParaRPr lang="en-GB" dirty="0">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782904" y="840694"/>
            <a:ext cx="4253592" cy="435133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latin typeface="Arial" panose="020B0604020202020204" pitchFamily="34" charset="0"/>
                <a:cs typeface="Arial" panose="020B0604020202020204" pitchFamily="34" charset="0"/>
              </a:rPr>
              <a:t>A large, but slow ship with 60 guns (the most guns on any ship in this battle)</a:t>
            </a:r>
          </a:p>
          <a:p>
            <a:r>
              <a:rPr lang="en-GB" dirty="0" smtClean="0">
                <a:latin typeface="Arial" panose="020B0604020202020204" pitchFamily="34" charset="0"/>
                <a:cs typeface="Arial" panose="020B0604020202020204" pitchFamily="34" charset="0"/>
              </a:rPr>
              <a:t>Your main aim: Do whatever you need to do to survive!</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Top Tactical Tip: Together the British ships out gun you, but if you can take on each ship separately, YOU will outgun THEM! Make use of the wind.</a:t>
            </a: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Special Move:</a:t>
            </a:r>
            <a:r>
              <a:rPr lang="en-GB" dirty="0" smtClean="0">
                <a:latin typeface="Arial" panose="020B0604020202020204" pitchFamily="34" charset="0"/>
                <a:cs typeface="Arial" panose="020B0604020202020204" pitchFamily="34" charset="0"/>
              </a:rPr>
              <a:t> You can fire both broadsides at the same time, but you can only do this once.</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4880875" y="5192032"/>
            <a:ext cx="3714750"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Rules: Captain’s decision is final</a:t>
            </a:r>
          </a:p>
          <a:p>
            <a:r>
              <a:rPr lang="en-GB" dirty="0" smtClean="0">
                <a:latin typeface="Arial" panose="020B0604020202020204" pitchFamily="34" charset="0"/>
                <a:cs typeface="Arial" panose="020B0604020202020204" pitchFamily="34" charset="0"/>
              </a:rPr>
              <a:t>First Officer must stop anyone on the team from speaking out of turn</a:t>
            </a:r>
          </a:p>
          <a:p>
            <a:r>
              <a:rPr lang="en-GB" dirty="0" smtClean="0">
                <a:latin typeface="Arial" panose="020B0604020202020204" pitchFamily="34" charset="0"/>
                <a:cs typeface="Arial" panose="020B0604020202020204" pitchFamily="34" charset="0"/>
              </a:rPr>
              <a:t>If you want to load your cannons, you cannot steer on that turn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83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entagon 32"/>
          <p:cNvSpPr/>
          <p:nvPr/>
        </p:nvSpPr>
        <p:spPr>
          <a:xfrm rot="16200000">
            <a:off x="5282751" y="1275816"/>
            <a:ext cx="3388757" cy="1120451"/>
          </a:xfrm>
          <a:prstGeom prst="homePlate">
            <a:avLst>
              <a:gd name="adj" fmla="val 6176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p:cNvCxnSpPr/>
          <p:nvPr/>
        </p:nvCxnSpPr>
        <p:spPr>
          <a:xfrm flipH="1" flipV="1">
            <a:off x="4641227" y="196061"/>
            <a:ext cx="1775682" cy="647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675035" y="3530421"/>
            <a:ext cx="1741867" cy="408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537357" y="196061"/>
            <a:ext cx="1606643" cy="661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37357" y="3530421"/>
            <a:ext cx="1606643" cy="408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44000" y="196062"/>
            <a:ext cx="0" cy="3743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652495" y="196061"/>
            <a:ext cx="4" cy="3743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548627" y="1681816"/>
            <a:ext cx="1595373" cy="646331"/>
          </a:xfrm>
          <a:prstGeom prst="rect">
            <a:avLst/>
          </a:prstGeom>
          <a:noFill/>
        </p:spPr>
        <p:txBody>
          <a:bodyPr wrap="square" rtlCol="0">
            <a:spAutoFit/>
          </a:bodyPr>
          <a:lstStyle/>
          <a:p>
            <a:r>
              <a:rPr lang="en-GB" dirty="0" smtClean="0"/>
              <a:t>Starboard side cannon range</a:t>
            </a:r>
            <a:endParaRPr lang="en-GB" dirty="0"/>
          </a:p>
        </p:txBody>
      </p:sp>
      <p:sp>
        <p:nvSpPr>
          <p:cNvPr id="41" name="TextBox 40"/>
          <p:cNvSpPr txBox="1"/>
          <p:nvPr/>
        </p:nvSpPr>
        <p:spPr>
          <a:xfrm>
            <a:off x="4737201" y="1681815"/>
            <a:ext cx="1521941" cy="646331"/>
          </a:xfrm>
          <a:prstGeom prst="rect">
            <a:avLst/>
          </a:prstGeom>
          <a:noFill/>
        </p:spPr>
        <p:txBody>
          <a:bodyPr wrap="square" rtlCol="0">
            <a:spAutoFit/>
          </a:bodyPr>
          <a:lstStyle/>
          <a:p>
            <a:r>
              <a:rPr lang="en-GB" dirty="0" smtClean="0"/>
              <a:t>Port side cannon range</a:t>
            </a:r>
            <a:endParaRPr lang="en-GB" dirty="0"/>
          </a:p>
        </p:txBody>
      </p:sp>
      <p:sp>
        <p:nvSpPr>
          <p:cNvPr id="42" name="TextBox 41"/>
          <p:cNvSpPr txBox="1"/>
          <p:nvPr/>
        </p:nvSpPr>
        <p:spPr>
          <a:xfrm>
            <a:off x="6428176" y="1744526"/>
            <a:ext cx="1109179" cy="646331"/>
          </a:xfrm>
          <a:prstGeom prst="rect">
            <a:avLst/>
          </a:prstGeom>
          <a:noFill/>
        </p:spPr>
        <p:txBody>
          <a:bodyPr wrap="square" rtlCol="0">
            <a:spAutoFit/>
          </a:bodyPr>
          <a:lstStyle/>
          <a:p>
            <a:r>
              <a:rPr lang="en-GB" dirty="0" smtClean="0"/>
              <a:t>HMS Miss Hawker</a:t>
            </a:r>
            <a:endParaRPr lang="en-GB" dirty="0"/>
          </a:p>
        </p:txBody>
      </p:sp>
      <p:sp>
        <p:nvSpPr>
          <p:cNvPr id="58" name="Pentagon 57"/>
          <p:cNvSpPr/>
          <p:nvPr/>
        </p:nvSpPr>
        <p:spPr>
          <a:xfrm rot="16200000">
            <a:off x="630256" y="1266483"/>
            <a:ext cx="3388757" cy="1120451"/>
          </a:xfrm>
          <a:prstGeom prst="homePlate">
            <a:avLst>
              <a:gd name="adj" fmla="val 6176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p:cNvCxnSpPr/>
          <p:nvPr/>
        </p:nvCxnSpPr>
        <p:spPr>
          <a:xfrm flipH="1" flipV="1">
            <a:off x="-11268" y="186728"/>
            <a:ext cx="1775682" cy="647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2540" y="3521088"/>
            <a:ext cx="1741867" cy="408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884862" y="186728"/>
            <a:ext cx="1606643" cy="661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884862" y="3521088"/>
            <a:ext cx="1606643" cy="408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91505" y="186729"/>
            <a:ext cx="0" cy="3743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0" y="186728"/>
            <a:ext cx="4" cy="3743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884861" y="1735192"/>
            <a:ext cx="1606644" cy="646331"/>
          </a:xfrm>
          <a:prstGeom prst="rect">
            <a:avLst/>
          </a:prstGeom>
          <a:noFill/>
        </p:spPr>
        <p:txBody>
          <a:bodyPr wrap="square" rtlCol="0">
            <a:spAutoFit/>
          </a:bodyPr>
          <a:lstStyle/>
          <a:p>
            <a:r>
              <a:rPr lang="en-GB" dirty="0" smtClean="0"/>
              <a:t>Starboard side cannon range</a:t>
            </a:r>
            <a:endParaRPr lang="en-GB" dirty="0"/>
          </a:p>
        </p:txBody>
      </p:sp>
      <p:sp>
        <p:nvSpPr>
          <p:cNvPr id="66" name="TextBox 65"/>
          <p:cNvSpPr txBox="1"/>
          <p:nvPr/>
        </p:nvSpPr>
        <p:spPr>
          <a:xfrm>
            <a:off x="84706" y="1735193"/>
            <a:ext cx="1518713" cy="646331"/>
          </a:xfrm>
          <a:prstGeom prst="rect">
            <a:avLst/>
          </a:prstGeom>
          <a:noFill/>
        </p:spPr>
        <p:txBody>
          <a:bodyPr wrap="square" rtlCol="0">
            <a:spAutoFit/>
          </a:bodyPr>
          <a:lstStyle/>
          <a:p>
            <a:r>
              <a:rPr lang="en-GB" dirty="0" smtClean="0"/>
              <a:t>Port side cannon range</a:t>
            </a:r>
            <a:endParaRPr lang="en-GB" dirty="0"/>
          </a:p>
        </p:txBody>
      </p:sp>
      <p:sp>
        <p:nvSpPr>
          <p:cNvPr id="67" name="TextBox 66"/>
          <p:cNvSpPr txBox="1"/>
          <p:nvPr/>
        </p:nvSpPr>
        <p:spPr>
          <a:xfrm>
            <a:off x="1859497" y="1735193"/>
            <a:ext cx="1025364" cy="646331"/>
          </a:xfrm>
          <a:prstGeom prst="rect">
            <a:avLst/>
          </a:prstGeom>
          <a:noFill/>
        </p:spPr>
        <p:txBody>
          <a:bodyPr wrap="square" rtlCol="0">
            <a:spAutoFit/>
          </a:bodyPr>
          <a:lstStyle/>
          <a:p>
            <a:r>
              <a:rPr lang="en-GB" dirty="0" smtClean="0"/>
              <a:t>HMS Mr White</a:t>
            </a:r>
            <a:endParaRPr lang="en-GB" dirty="0"/>
          </a:p>
        </p:txBody>
      </p:sp>
    </p:spTree>
    <p:extLst>
      <p:ext uri="{BB962C8B-B14F-4D97-AF65-F5344CB8AC3E}">
        <p14:creationId xmlns:p14="http://schemas.microsoft.com/office/powerpoint/2010/main" val="3307077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rot="16200000">
            <a:off x="817804" y="1397356"/>
            <a:ext cx="5048518" cy="2253803"/>
          </a:xfrm>
          <a:prstGeom prst="homePlat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flipH="1" flipV="1">
            <a:off x="25753" y="0"/>
            <a:ext cx="2189409" cy="1107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5752" y="5048517"/>
            <a:ext cx="2189409" cy="7984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468965" y="0"/>
            <a:ext cx="2086377" cy="11075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68965" y="5048517"/>
            <a:ext cx="2086377" cy="7984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55342" y="0"/>
            <a:ext cx="0" cy="5847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753" y="0"/>
            <a:ext cx="0" cy="5847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68959" y="2570217"/>
            <a:ext cx="1468191" cy="369332"/>
          </a:xfrm>
          <a:prstGeom prst="rect">
            <a:avLst/>
          </a:prstGeom>
          <a:noFill/>
        </p:spPr>
        <p:txBody>
          <a:bodyPr wrap="square" rtlCol="0">
            <a:spAutoFit/>
          </a:bodyPr>
          <a:lstStyle/>
          <a:p>
            <a:r>
              <a:rPr lang="en-GB" dirty="0" smtClean="0"/>
              <a:t>SS Mr Tarr</a:t>
            </a:r>
            <a:endParaRPr lang="en-GB" dirty="0"/>
          </a:p>
        </p:txBody>
      </p:sp>
      <p:sp>
        <p:nvSpPr>
          <p:cNvPr id="24" name="TextBox 23"/>
          <p:cNvSpPr txBox="1"/>
          <p:nvPr/>
        </p:nvSpPr>
        <p:spPr>
          <a:xfrm>
            <a:off x="4700783" y="2431718"/>
            <a:ext cx="1622739" cy="646331"/>
          </a:xfrm>
          <a:prstGeom prst="rect">
            <a:avLst/>
          </a:prstGeom>
          <a:noFill/>
        </p:spPr>
        <p:txBody>
          <a:bodyPr wrap="square" rtlCol="0">
            <a:spAutoFit/>
          </a:bodyPr>
          <a:lstStyle/>
          <a:p>
            <a:r>
              <a:rPr lang="en-GB" dirty="0" smtClean="0"/>
              <a:t>Starboard side cannon range</a:t>
            </a:r>
            <a:endParaRPr lang="en-GB" dirty="0"/>
          </a:p>
        </p:txBody>
      </p:sp>
      <p:sp>
        <p:nvSpPr>
          <p:cNvPr id="25" name="TextBox 24"/>
          <p:cNvSpPr txBox="1"/>
          <p:nvPr/>
        </p:nvSpPr>
        <p:spPr>
          <a:xfrm>
            <a:off x="128784" y="2524257"/>
            <a:ext cx="1854557" cy="646331"/>
          </a:xfrm>
          <a:prstGeom prst="rect">
            <a:avLst/>
          </a:prstGeom>
          <a:noFill/>
        </p:spPr>
        <p:txBody>
          <a:bodyPr wrap="square" rtlCol="0">
            <a:spAutoFit/>
          </a:bodyPr>
          <a:lstStyle/>
          <a:p>
            <a:pPr algn="ctr"/>
            <a:r>
              <a:rPr lang="en-GB" dirty="0" smtClean="0"/>
              <a:t>Port Side cannon range</a:t>
            </a:r>
            <a:endParaRPr lang="en-GB" dirty="0"/>
          </a:p>
        </p:txBody>
      </p:sp>
    </p:spTree>
    <p:extLst>
      <p:ext uri="{BB962C8B-B14F-4D97-AF65-F5344CB8AC3E}">
        <p14:creationId xmlns:p14="http://schemas.microsoft.com/office/powerpoint/2010/main" val="351222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solidFill>
                  <a:srgbClr val="0070C0"/>
                </a:solidFill>
                <a:latin typeface="Arial" panose="020B0604020202020204" pitchFamily="34" charset="0"/>
                <a:cs typeface="Arial" panose="020B0604020202020204" pitchFamily="34" charset="0"/>
              </a:rPr>
              <a:t>The Battle of Trafalgar</a:t>
            </a:r>
            <a:endParaRPr lang="en-GB" u="sng"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909" y="1596980"/>
            <a:ext cx="8860665" cy="4906851"/>
          </a:xfrm>
        </p:spPr>
        <p:txBody>
          <a:bodyPr>
            <a:noAutofit/>
          </a:bodyPr>
          <a:lstStyle/>
          <a:p>
            <a:pPr marL="0" indent="0">
              <a:buNone/>
            </a:pPr>
            <a:r>
              <a:rPr lang="en-GB" dirty="0" smtClean="0">
                <a:solidFill>
                  <a:srgbClr val="0070C0"/>
                </a:solidFill>
                <a:latin typeface="Arial" panose="020B0604020202020204" pitchFamily="34" charset="0"/>
                <a:cs typeface="Arial" panose="020B0604020202020204" pitchFamily="34" charset="0"/>
              </a:rPr>
              <a:t>LO: To understand how the British won the Battle of Trafalgar</a:t>
            </a:r>
          </a:p>
          <a:p>
            <a:pPr marL="0" indent="0">
              <a:buNone/>
            </a:pPr>
            <a:endParaRPr lang="en-GB" dirty="0">
              <a:solidFill>
                <a:srgbClr val="0070C0"/>
              </a:solidFill>
              <a:latin typeface="Arial" panose="020B0604020202020204" pitchFamily="34" charset="0"/>
              <a:cs typeface="Arial" panose="020B0604020202020204" pitchFamily="34" charset="0"/>
            </a:endParaRPr>
          </a:p>
          <a:p>
            <a:pPr marL="0" indent="0">
              <a:buNone/>
            </a:pPr>
            <a:endParaRPr lang="en-GB" dirty="0" smtClean="0">
              <a:solidFill>
                <a:srgbClr val="0070C0"/>
              </a:solidFill>
              <a:latin typeface="Arial" panose="020B0604020202020204" pitchFamily="34" charset="0"/>
              <a:cs typeface="Arial" panose="020B0604020202020204" pitchFamily="34" charset="0"/>
            </a:endParaRPr>
          </a:p>
          <a:p>
            <a:pPr marL="0" indent="0">
              <a:buNone/>
            </a:pPr>
            <a:endParaRPr lang="en-GB" u="sng" dirty="0" smtClean="0">
              <a:solidFill>
                <a:srgbClr val="0070C0"/>
              </a:solidFill>
              <a:latin typeface="Arial" panose="020B0604020202020204" pitchFamily="34" charset="0"/>
              <a:cs typeface="Arial" panose="020B0604020202020204" pitchFamily="34" charset="0"/>
            </a:endParaRPr>
          </a:p>
          <a:p>
            <a:pPr marL="0" indent="0">
              <a:buNone/>
            </a:pPr>
            <a:endParaRPr lang="en-GB" u="sng" dirty="0" smtClean="0">
              <a:solidFill>
                <a:srgbClr val="0070C0"/>
              </a:solidFill>
              <a:latin typeface="Arial" panose="020B0604020202020204" pitchFamily="34" charset="0"/>
              <a:cs typeface="Arial" panose="020B0604020202020204" pitchFamily="34" charset="0"/>
            </a:endParaRPr>
          </a:p>
          <a:p>
            <a:pPr marL="0" indent="0">
              <a:buNone/>
            </a:pPr>
            <a:r>
              <a:rPr lang="en-GB" u="sng" dirty="0" smtClean="0">
                <a:solidFill>
                  <a:srgbClr val="0070C0"/>
                </a:solidFill>
                <a:latin typeface="Arial" panose="020B0604020202020204" pitchFamily="34" charset="0"/>
                <a:cs typeface="Arial" panose="020B0604020202020204" pitchFamily="34" charset="0"/>
              </a:rPr>
              <a:t>Key Questions:</a:t>
            </a:r>
          </a:p>
          <a:p>
            <a:pPr marL="0" indent="0">
              <a:buNone/>
            </a:pPr>
            <a:r>
              <a:rPr lang="en-GB" dirty="0" smtClean="0">
                <a:solidFill>
                  <a:srgbClr val="0070C0"/>
                </a:solidFill>
                <a:latin typeface="Arial" panose="020B0604020202020204" pitchFamily="34" charset="0"/>
                <a:cs typeface="Arial" panose="020B0604020202020204" pitchFamily="34" charset="0"/>
              </a:rPr>
              <a:t>Why did the Battle of Trafalgar take place?</a:t>
            </a:r>
          </a:p>
          <a:p>
            <a:pPr marL="0" indent="0">
              <a:buNone/>
            </a:pPr>
            <a:r>
              <a:rPr lang="en-GB" dirty="0" smtClean="0">
                <a:solidFill>
                  <a:srgbClr val="0070C0"/>
                </a:solidFill>
                <a:latin typeface="Arial" panose="020B0604020202020204" pitchFamily="34" charset="0"/>
                <a:cs typeface="Arial" panose="020B0604020202020204" pitchFamily="34" charset="0"/>
              </a:rPr>
              <a:t>What tactics were used during the Battle of Trafalgar?</a:t>
            </a:r>
          </a:p>
          <a:p>
            <a:pPr marL="0" indent="0">
              <a:buNone/>
            </a:pPr>
            <a:r>
              <a:rPr lang="en-GB" dirty="0" smtClean="0">
                <a:solidFill>
                  <a:srgbClr val="0070C0"/>
                </a:solidFill>
                <a:latin typeface="Arial" panose="020B0604020202020204" pitchFamily="34" charset="0"/>
                <a:cs typeface="Arial" panose="020B0604020202020204" pitchFamily="34" charset="0"/>
              </a:rPr>
              <a:t>Why did the British win the Battle of Trafalgar?</a:t>
            </a:r>
          </a:p>
          <a:p>
            <a:pPr marL="0" indent="0">
              <a:buNone/>
            </a:pPr>
            <a:endParaRPr lang="en-GB" dirty="0" smtClean="0">
              <a:solidFill>
                <a:srgbClr val="0070C0"/>
              </a:solidFill>
              <a:latin typeface="Arial" panose="020B0604020202020204" pitchFamily="34" charset="0"/>
              <a:cs typeface="Arial" panose="020B0604020202020204" pitchFamily="34" charset="0"/>
            </a:endParaRPr>
          </a:p>
          <a:p>
            <a:pPr marL="0" indent="0">
              <a:buNone/>
            </a:pPr>
            <a:r>
              <a:rPr lang="en-GB" dirty="0" smtClean="0">
                <a:solidFill>
                  <a:srgbClr val="0070C0"/>
                </a:solidFill>
                <a:latin typeface="Arial" panose="020B0604020202020204" pitchFamily="34" charset="0"/>
                <a:cs typeface="Arial" panose="020B0604020202020204" pitchFamily="34" charset="0"/>
              </a:rPr>
              <a:t> </a:t>
            </a:r>
            <a:endParaRPr lang="en-GB"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657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2386526" y="4610468"/>
            <a:ext cx="2157625" cy="1193228"/>
          </a:xfrm>
          <a:prstGeom prst="rect">
            <a:avLst/>
          </a:prstGeom>
          <a:noFill/>
          <a:ln w="317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ja-JP" dirty="0">
                <a:solidFill>
                  <a:srgbClr val="0070C0"/>
                </a:solidFill>
                <a:latin typeface="Arial" panose="020B0604020202020204" pitchFamily="34" charset="0"/>
                <a:ea typeface="MS Mincho" panose="02020609040205080304" pitchFamily="49" charset="-128"/>
                <a:cs typeface="Arial" panose="020B0604020202020204" pitchFamily="34" charset="0"/>
              </a:rPr>
              <a:t>Napoleon stole art from across the many countries he conquered.</a:t>
            </a:r>
            <a:endParaRPr lang="en-US" altLang="ja-JP" dirty="0">
              <a:solidFill>
                <a:srgbClr val="0070C0"/>
              </a:solidFill>
              <a:latin typeface="Arial" panose="020B0604020202020204" pitchFamily="34" charset="0"/>
              <a:cs typeface="Arial" panose="020B0604020202020204" pitchFamily="34" charset="0"/>
            </a:endParaRPr>
          </a:p>
        </p:txBody>
      </p:sp>
      <p:sp>
        <p:nvSpPr>
          <p:cNvPr id="5" name="Text Box 2"/>
          <p:cNvSpPr txBox="1">
            <a:spLocks noChangeArrowheads="1"/>
          </p:cNvSpPr>
          <p:nvPr/>
        </p:nvSpPr>
        <p:spPr bwMode="auto">
          <a:xfrm>
            <a:off x="6885480" y="2490665"/>
            <a:ext cx="2139187" cy="1810879"/>
          </a:xfrm>
          <a:prstGeom prst="rect">
            <a:avLst/>
          </a:prstGeom>
          <a:noFill/>
          <a:ln w="317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ja-JP" dirty="0">
                <a:solidFill>
                  <a:srgbClr val="0070C0"/>
                </a:solidFill>
                <a:latin typeface="Arial" panose="020B0604020202020204" pitchFamily="34" charset="0"/>
                <a:ea typeface="MS Mincho" panose="02020609040205080304" pitchFamily="49" charset="-128"/>
                <a:cs typeface="Arial" panose="020B0604020202020204" pitchFamily="34" charset="0"/>
              </a:rPr>
              <a:t>Napoleon was one of the greatest military generals of his time, and won many great victories in Europe.</a:t>
            </a:r>
            <a:endParaRPr lang="en-US" altLang="ja-JP" dirty="0">
              <a:solidFill>
                <a:srgbClr val="0070C0"/>
              </a:solidFill>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89211" y="4857086"/>
            <a:ext cx="2139186" cy="870858"/>
          </a:xfrm>
          <a:prstGeom prst="rect">
            <a:avLst/>
          </a:prstGeom>
          <a:noFill/>
          <a:ln w="317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ja-JP" dirty="0">
                <a:solidFill>
                  <a:srgbClr val="0070C0"/>
                </a:solidFill>
                <a:latin typeface="Arial" panose="020B0604020202020204" pitchFamily="34" charset="0"/>
                <a:ea typeface="MS Mincho" panose="02020609040205080304" pitchFamily="49" charset="-128"/>
                <a:cs typeface="Arial" panose="020B0604020202020204" pitchFamily="34" charset="0"/>
              </a:rPr>
              <a:t>Napoleon planned to invade Great Britain</a:t>
            </a:r>
            <a:endParaRPr lang="en-US" altLang="ja-JP" dirty="0">
              <a:solidFill>
                <a:srgbClr val="0070C0"/>
              </a:solidFill>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70772" y="2490665"/>
            <a:ext cx="2157625" cy="2274518"/>
          </a:xfrm>
          <a:prstGeom prst="rect">
            <a:avLst/>
          </a:prstGeom>
          <a:noFill/>
          <a:ln w="317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ja-JP" dirty="0">
                <a:solidFill>
                  <a:srgbClr val="0070C0"/>
                </a:solidFill>
                <a:latin typeface="Arial" panose="020B0604020202020204" pitchFamily="34" charset="0"/>
                <a:ea typeface="MS Mincho" panose="02020609040205080304" pitchFamily="49" charset="-128"/>
                <a:cs typeface="Arial" panose="020B0604020202020204" pitchFamily="34" charset="0"/>
              </a:rPr>
              <a:t>Napoleon introduced the ‘Continental System’, which stopped all European trade with Britain. Trade fell by nearly 55% </a:t>
            </a:r>
            <a:endParaRPr lang="en-US" altLang="ja-JP" dirty="0">
              <a:solidFill>
                <a:srgbClr val="0070C0"/>
              </a:solidFill>
              <a:latin typeface="Arial" panose="020B0604020202020204" pitchFamily="34" charset="0"/>
              <a:cs typeface="Arial" panose="020B0604020202020204" pitchFamily="34" charset="0"/>
            </a:endParaRPr>
          </a:p>
        </p:txBody>
      </p:sp>
      <p:sp>
        <p:nvSpPr>
          <p:cNvPr id="10" name="Text Box 7"/>
          <p:cNvSpPr txBox="1">
            <a:spLocks noChangeArrowheads="1"/>
          </p:cNvSpPr>
          <p:nvPr/>
        </p:nvSpPr>
        <p:spPr bwMode="auto">
          <a:xfrm>
            <a:off x="4626960" y="2502205"/>
            <a:ext cx="2150759" cy="1799339"/>
          </a:xfrm>
          <a:prstGeom prst="rect">
            <a:avLst/>
          </a:prstGeom>
          <a:noFill/>
          <a:ln w="317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ja-JP" dirty="0">
                <a:solidFill>
                  <a:srgbClr val="0070C0"/>
                </a:solidFill>
                <a:latin typeface="Arial" panose="020B0604020202020204" pitchFamily="34" charset="0"/>
                <a:ea typeface="MS Mincho" panose="02020609040205080304" pitchFamily="49" charset="-128"/>
                <a:cs typeface="Arial" panose="020B0604020202020204" pitchFamily="34" charset="0"/>
              </a:rPr>
              <a:t>Napoleon reformed the economy, the legal system, the church, </a:t>
            </a:r>
            <a:r>
              <a:rPr lang="en-US" altLang="ja-JP" dirty="0" smtClean="0">
                <a:solidFill>
                  <a:srgbClr val="0070C0"/>
                </a:solidFill>
                <a:latin typeface="Arial" panose="020B0604020202020204" pitchFamily="34" charset="0"/>
                <a:ea typeface="MS Mincho" panose="02020609040205080304" pitchFamily="49" charset="-128"/>
                <a:cs typeface="Arial" panose="020B0604020202020204" pitchFamily="34" charset="0"/>
              </a:rPr>
              <a:t>and </a:t>
            </a:r>
            <a:r>
              <a:rPr lang="en-US" altLang="ja-JP" dirty="0">
                <a:solidFill>
                  <a:srgbClr val="0070C0"/>
                </a:solidFill>
                <a:latin typeface="Arial" panose="020B0604020202020204" pitchFamily="34" charset="0"/>
                <a:ea typeface="MS Mincho" panose="02020609040205080304" pitchFamily="49" charset="-128"/>
                <a:cs typeface="Arial" panose="020B0604020202020204" pitchFamily="34" charset="0"/>
              </a:rPr>
              <a:t>government </a:t>
            </a:r>
            <a:r>
              <a:rPr lang="en-US" altLang="ja-JP" dirty="0" smtClean="0">
                <a:solidFill>
                  <a:srgbClr val="0070C0"/>
                </a:solidFill>
                <a:latin typeface="Arial" panose="020B0604020202020204" pitchFamily="34" charset="0"/>
                <a:ea typeface="MS Mincho" panose="02020609040205080304" pitchFamily="49" charset="-128"/>
                <a:cs typeface="Arial" panose="020B0604020202020204" pitchFamily="34" charset="0"/>
              </a:rPr>
              <a:t>in the Code Napoleon.</a:t>
            </a:r>
            <a:endParaRPr lang="en-US" altLang="ja-JP" dirty="0">
              <a:solidFill>
                <a:srgbClr val="0070C0"/>
              </a:solidFill>
              <a:latin typeface="Arial" panose="020B0604020202020204" pitchFamily="34" charset="0"/>
              <a:cs typeface="Arial" panose="020B0604020202020204" pitchFamily="34" charset="0"/>
            </a:endParaRPr>
          </a:p>
        </p:txBody>
      </p:sp>
      <p:sp>
        <p:nvSpPr>
          <p:cNvPr id="11" name="Rectangle 8"/>
          <p:cNvSpPr>
            <a:spLocks noChangeArrowheads="1"/>
          </p:cNvSpPr>
          <p:nvPr/>
        </p:nvSpPr>
        <p:spPr bwMode="auto">
          <a:xfrm>
            <a:off x="1571239" y="1537776"/>
            <a:ext cx="171452"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GB" sz="240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2386527" y="2490665"/>
            <a:ext cx="2157624" cy="2031325"/>
          </a:xfrm>
          <a:prstGeom prst="rect">
            <a:avLst/>
          </a:prstGeom>
          <a:noFill/>
          <a:ln w="3175">
            <a:solidFill>
              <a:schemeClr val="tx1"/>
            </a:solidFill>
          </a:ln>
        </p:spPr>
        <p:txBody>
          <a:bodyPr wrap="square" rtlCol="0">
            <a:spAutoFit/>
          </a:bodyPr>
          <a:lstStyle/>
          <a:p>
            <a:r>
              <a:rPr lang="en-GB" dirty="0">
                <a:solidFill>
                  <a:srgbClr val="0070C0"/>
                </a:solidFill>
                <a:latin typeface="Arial" panose="020B0604020202020204" pitchFamily="34" charset="0"/>
                <a:cs typeface="Arial" panose="020B0604020202020204" pitchFamily="34" charset="0"/>
              </a:rPr>
              <a:t>Napoleon had formed an alliance with Spain, and the two countries had combined their navies into a huge fleet of  33 ships</a:t>
            </a:r>
          </a:p>
        </p:txBody>
      </p:sp>
      <p:sp>
        <p:nvSpPr>
          <p:cNvPr id="3" name="TextBox 2"/>
          <p:cNvSpPr txBox="1"/>
          <p:nvPr/>
        </p:nvSpPr>
        <p:spPr>
          <a:xfrm>
            <a:off x="6869984" y="4395788"/>
            <a:ext cx="2258520" cy="1754326"/>
          </a:xfrm>
          <a:prstGeom prst="rect">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rgbClr val="0070C0"/>
                </a:solidFill>
                <a:latin typeface="Arial" panose="020B0604020202020204" pitchFamily="34" charset="0"/>
                <a:cs typeface="Arial" panose="020B0604020202020204" pitchFamily="34" charset="0"/>
              </a:rPr>
              <a:t>Napoleon had all his men ready to invade England. He just need to transport them across the English Channel</a:t>
            </a:r>
          </a:p>
        </p:txBody>
      </p:sp>
      <p:sp>
        <p:nvSpPr>
          <p:cNvPr id="39" name="TextBox 38"/>
          <p:cNvSpPr txBox="1"/>
          <p:nvPr/>
        </p:nvSpPr>
        <p:spPr>
          <a:xfrm>
            <a:off x="281550" y="-18043"/>
            <a:ext cx="8525204" cy="2431435"/>
          </a:xfrm>
          <a:prstGeom prst="rect">
            <a:avLst/>
          </a:prstGeom>
          <a:noFill/>
        </p:spPr>
        <p:txBody>
          <a:bodyPr wrap="square" rtlCol="0">
            <a:spAutoFit/>
          </a:bodyPr>
          <a:lstStyle/>
          <a:p>
            <a:pPr algn="ctr"/>
            <a:r>
              <a:rPr lang="en-GB" sz="2800" u="sng" dirty="0">
                <a:solidFill>
                  <a:srgbClr val="0070C0"/>
                </a:solidFill>
                <a:latin typeface="Arial" panose="020B0604020202020204" pitchFamily="34" charset="0"/>
                <a:cs typeface="Arial" panose="020B0604020202020204" pitchFamily="34" charset="0"/>
              </a:rPr>
              <a:t>Your Task: </a:t>
            </a:r>
          </a:p>
          <a:p>
            <a:r>
              <a:rPr lang="en-GB" sz="2000" dirty="0">
                <a:solidFill>
                  <a:srgbClr val="0070C0"/>
                </a:solidFill>
                <a:latin typeface="Arial" panose="020B0604020202020204" pitchFamily="34" charset="0"/>
                <a:cs typeface="Arial" panose="020B0604020202020204" pitchFamily="34" charset="0"/>
              </a:rPr>
              <a:t>Pick one factor which </a:t>
            </a:r>
            <a:r>
              <a:rPr lang="en-GB" sz="2000" dirty="0" smtClean="0">
                <a:solidFill>
                  <a:srgbClr val="0070C0"/>
                </a:solidFill>
                <a:latin typeface="Arial" panose="020B0604020202020204" pitchFamily="34" charset="0"/>
                <a:cs typeface="Arial" panose="020B0604020202020204" pitchFamily="34" charset="0"/>
              </a:rPr>
              <a:t>you think made </a:t>
            </a:r>
            <a:r>
              <a:rPr lang="en-GB" sz="2000" dirty="0">
                <a:solidFill>
                  <a:srgbClr val="0070C0"/>
                </a:solidFill>
                <a:latin typeface="Arial" panose="020B0604020202020204" pitchFamily="34" charset="0"/>
                <a:cs typeface="Arial" panose="020B0604020202020204" pitchFamily="34" charset="0"/>
              </a:rPr>
              <a:t>the British government </a:t>
            </a:r>
            <a:r>
              <a:rPr lang="en-GB" sz="2000" dirty="0" smtClean="0">
                <a:solidFill>
                  <a:srgbClr val="0070C0"/>
                </a:solidFill>
                <a:latin typeface="Arial" panose="020B0604020202020204" pitchFamily="34" charset="0"/>
                <a:cs typeface="Arial" panose="020B0604020202020204" pitchFamily="34" charset="0"/>
              </a:rPr>
              <a:t>MOST worried, </a:t>
            </a:r>
            <a:r>
              <a:rPr lang="en-GB" sz="2000" dirty="0">
                <a:solidFill>
                  <a:srgbClr val="0070C0"/>
                </a:solidFill>
                <a:latin typeface="Arial" panose="020B0604020202020204" pitchFamily="34" charset="0"/>
                <a:cs typeface="Arial" panose="020B0604020202020204" pitchFamily="34" charset="0"/>
              </a:rPr>
              <a:t>one which </a:t>
            </a:r>
            <a:r>
              <a:rPr lang="en-GB" sz="2000" dirty="0" smtClean="0">
                <a:solidFill>
                  <a:srgbClr val="0070C0"/>
                </a:solidFill>
                <a:latin typeface="Arial" panose="020B0604020202020204" pitchFamily="34" charset="0"/>
                <a:cs typeface="Arial" panose="020B0604020202020204" pitchFamily="34" charset="0"/>
              </a:rPr>
              <a:t>made the British government the LEAST worried </a:t>
            </a:r>
            <a:endParaRPr lang="en-GB" sz="2000" dirty="0">
              <a:solidFill>
                <a:srgbClr val="0070C0"/>
              </a:solidFill>
              <a:latin typeface="Arial" panose="020B0604020202020204" pitchFamily="34" charset="0"/>
              <a:cs typeface="Arial" panose="020B0604020202020204" pitchFamily="34" charset="0"/>
            </a:endParaRPr>
          </a:p>
          <a:p>
            <a:endParaRPr lang="en-GB" sz="2000" dirty="0">
              <a:solidFill>
                <a:srgbClr val="0070C0"/>
              </a:solidFill>
              <a:latin typeface="Arial" panose="020B0604020202020204" pitchFamily="34" charset="0"/>
              <a:cs typeface="Arial" panose="020B0604020202020204" pitchFamily="34" charset="0"/>
            </a:endParaRPr>
          </a:p>
          <a:p>
            <a:r>
              <a:rPr lang="en-GB" sz="2000" dirty="0">
                <a:solidFill>
                  <a:srgbClr val="0070C0"/>
                </a:solidFill>
                <a:latin typeface="Arial" panose="020B0604020202020204" pitchFamily="34" charset="0"/>
                <a:cs typeface="Arial" panose="020B0604020202020204" pitchFamily="34" charset="0"/>
              </a:rPr>
              <a:t>For each factor, write a sentence explaining </a:t>
            </a:r>
            <a:r>
              <a:rPr lang="en-GB" sz="2000" b="1" dirty="0">
                <a:solidFill>
                  <a:srgbClr val="0070C0"/>
                </a:solidFill>
                <a:latin typeface="Arial" panose="020B0604020202020204" pitchFamily="34" charset="0"/>
                <a:cs typeface="Arial" panose="020B0604020202020204" pitchFamily="34" charset="0"/>
              </a:rPr>
              <a:t>why</a:t>
            </a:r>
            <a:r>
              <a:rPr lang="en-GB" sz="2000" dirty="0">
                <a:solidFill>
                  <a:srgbClr val="0070C0"/>
                </a:solidFill>
                <a:latin typeface="Arial" panose="020B0604020202020204" pitchFamily="34" charset="0"/>
                <a:cs typeface="Arial" panose="020B0604020202020204" pitchFamily="34" charset="0"/>
              </a:rPr>
              <a:t> you have put it in that category</a:t>
            </a:r>
          </a:p>
          <a:p>
            <a:pPr algn="ctr"/>
            <a:r>
              <a:rPr lang="en-GB" sz="2400" dirty="0" smtClean="0">
                <a:solidFill>
                  <a:srgbClr val="0070C0"/>
                </a:solidFill>
                <a:latin typeface="Arial" panose="020B0604020202020204" pitchFamily="34" charset="0"/>
                <a:cs typeface="Arial" panose="020B0604020202020204" pitchFamily="34" charset="0"/>
              </a:rPr>
              <a:t>You </a:t>
            </a:r>
            <a:r>
              <a:rPr lang="en-GB" sz="2400" dirty="0">
                <a:solidFill>
                  <a:srgbClr val="0070C0"/>
                </a:solidFill>
                <a:latin typeface="Arial" panose="020B0604020202020204" pitchFamily="34" charset="0"/>
                <a:cs typeface="Arial" panose="020B0604020202020204" pitchFamily="34" charset="0"/>
              </a:rPr>
              <a:t>have </a:t>
            </a:r>
            <a:r>
              <a:rPr lang="en-GB" sz="2400" b="1" dirty="0">
                <a:solidFill>
                  <a:srgbClr val="0070C0"/>
                </a:solidFill>
                <a:latin typeface="Arial" panose="020B0604020202020204" pitchFamily="34" charset="0"/>
                <a:cs typeface="Arial" panose="020B0604020202020204" pitchFamily="34" charset="0"/>
              </a:rPr>
              <a:t>5 minutes</a:t>
            </a:r>
            <a:endParaRPr lang="en-GB" sz="2400"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381630" y="6150114"/>
            <a:ext cx="8325041" cy="707886"/>
          </a:xfrm>
          <a:prstGeom prst="rect">
            <a:avLst/>
          </a:prstGeom>
          <a:noFill/>
        </p:spPr>
        <p:txBody>
          <a:bodyPr wrap="square" rtlCol="0">
            <a:spAutoFit/>
          </a:bodyPr>
          <a:lstStyle/>
          <a:p>
            <a:r>
              <a:rPr lang="en-GB" sz="2000" dirty="0" smtClean="0">
                <a:solidFill>
                  <a:srgbClr val="0070C0"/>
                </a:solidFill>
                <a:latin typeface="Arial" panose="020B0604020202020204" pitchFamily="34" charset="0"/>
                <a:cs typeface="Arial" panose="020B0604020202020204" pitchFamily="34" charset="0"/>
              </a:rPr>
              <a:t>Toughie Task: Create a shape of significance out of all of these facts, with the most important at the top, and the least important at the bottom</a:t>
            </a:r>
            <a:endParaRPr lang="en-GB" sz="2000"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4626960" y="4395788"/>
            <a:ext cx="2150759" cy="1477328"/>
          </a:xfrm>
          <a:prstGeom prst="rect">
            <a:avLst/>
          </a:prstGeom>
          <a:noFill/>
          <a:ln>
            <a:solidFill>
              <a:schemeClr val="tx1"/>
            </a:solidFill>
          </a:ln>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Until Napoleon could not defeat the Royal Navy, he would be stuck in mainland Europe.</a:t>
            </a:r>
            <a:endParaRPr lang="en-GB"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15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3031"/>
            <a:ext cx="9144000" cy="994172"/>
          </a:xfrm>
        </p:spPr>
        <p:txBody>
          <a:bodyPr>
            <a:normAutofit fontScale="90000"/>
          </a:bodyPr>
          <a:lstStyle/>
          <a:p>
            <a:pPr algn="ctr"/>
            <a:r>
              <a:rPr lang="en-GB" dirty="0" smtClean="0">
                <a:solidFill>
                  <a:srgbClr val="0070C0"/>
                </a:solidFill>
                <a:latin typeface="Arial" panose="020B0604020202020204" pitchFamily="34" charset="0"/>
                <a:cs typeface="Arial" panose="020B0604020202020204" pitchFamily="34" charset="0"/>
              </a:rPr>
              <a:t>The British government turn to the Royal Navy</a:t>
            </a:r>
            <a:endParaRPr lang="en-GB" dirty="0">
              <a:solidFill>
                <a:srgbClr val="0070C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60" y="1191142"/>
            <a:ext cx="3809084" cy="4591471"/>
          </a:xfrm>
          <a:prstGeom prst="rect">
            <a:avLst/>
          </a:prstGeom>
        </p:spPr>
      </p:pic>
      <p:sp>
        <p:nvSpPr>
          <p:cNvPr id="5" name="TextBox 4"/>
          <p:cNvSpPr txBox="1"/>
          <p:nvPr/>
        </p:nvSpPr>
        <p:spPr>
          <a:xfrm>
            <a:off x="3935786" y="1240108"/>
            <a:ext cx="5208214" cy="4708981"/>
          </a:xfrm>
          <a:prstGeom prst="rect">
            <a:avLst/>
          </a:prstGeom>
          <a:noFill/>
        </p:spPr>
        <p:txBody>
          <a:bodyPr wrap="square" rtlCol="0">
            <a:spAutoFit/>
          </a:bodyPr>
          <a:lstStyle/>
          <a:p>
            <a:r>
              <a:rPr lang="en-GB" sz="2000" u="sng" dirty="0" smtClean="0">
                <a:solidFill>
                  <a:srgbClr val="0070C0"/>
                </a:solidFill>
                <a:latin typeface="Arial" panose="020B0604020202020204" pitchFamily="34" charset="0"/>
                <a:cs typeface="Arial" panose="020B0604020202020204" pitchFamily="34" charset="0"/>
              </a:rPr>
              <a:t>Horatio Nelson (1758 – 1805)</a:t>
            </a:r>
          </a:p>
          <a:p>
            <a:r>
              <a:rPr lang="en-GB" sz="2000" dirty="0" smtClean="0">
                <a:solidFill>
                  <a:srgbClr val="0070C0"/>
                </a:solidFill>
                <a:latin typeface="Arial" panose="020B0604020202020204" pitchFamily="34" charset="0"/>
                <a:cs typeface="Arial" panose="020B0604020202020204" pitchFamily="34" charset="0"/>
              </a:rPr>
              <a:t>One of Britain’s best admirals ever.</a:t>
            </a:r>
          </a:p>
          <a:p>
            <a:endParaRPr lang="en-GB" sz="2000" dirty="0" smtClean="0">
              <a:solidFill>
                <a:srgbClr val="0070C0"/>
              </a:solidFill>
              <a:latin typeface="Arial" panose="020B0604020202020204" pitchFamily="34" charset="0"/>
              <a:cs typeface="Arial" panose="020B0604020202020204" pitchFamily="34" charset="0"/>
            </a:endParaRPr>
          </a:p>
          <a:p>
            <a:r>
              <a:rPr lang="en-GB" sz="2000" dirty="0" smtClean="0">
                <a:solidFill>
                  <a:srgbClr val="0070C0"/>
                </a:solidFill>
                <a:latin typeface="Arial" panose="020B0604020202020204" pitchFamily="34" charset="0"/>
                <a:cs typeface="Arial" panose="020B0604020202020204" pitchFamily="34" charset="0"/>
              </a:rPr>
              <a:t>Trapped Napoleon in Egypt after destroying the French fleet at the Battle of the Nile</a:t>
            </a:r>
          </a:p>
          <a:p>
            <a:endParaRPr lang="en-GB" sz="2000" dirty="0" smtClean="0">
              <a:solidFill>
                <a:srgbClr val="0070C0"/>
              </a:solidFill>
              <a:latin typeface="Arial" panose="020B0604020202020204" pitchFamily="34" charset="0"/>
              <a:cs typeface="Arial" panose="020B0604020202020204" pitchFamily="34" charset="0"/>
            </a:endParaRPr>
          </a:p>
          <a:p>
            <a:r>
              <a:rPr lang="en-GB" sz="2000" dirty="0" smtClean="0">
                <a:solidFill>
                  <a:srgbClr val="0070C0"/>
                </a:solidFill>
                <a:latin typeface="Arial" panose="020B0604020202020204" pitchFamily="34" charset="0"/>
                <a:cs typeface="Arial" panose="020B0604020202020204" pitchFamily="34" charset="0"/>
              </a:rPr>
              <a:t>Tracked and chased the new French fleet from Spain, to the Caribbean and back again in 1805.</a:t>
            </a:r>
          </a:p>
          <a:p>
            <a:endParaRPr lang="en-GB" sz="2000" dirty="0">
              <a:solidFill>
                <a:srgbClr val="0070C0"/>
              </a:solidFill>
              <a:latin typeface="Arial" panose="020B0604020202020204" pitchFamily="34" charset="0"/>
              <a:cs typeface="Arial" panose="020B0604020202020204" pitchFamily="34" charset="0"/>
            </a:endParaRPr>
          </a:p>
          <a:p>
            <a:r>
              <a:rPr lang="en-GB" sz="2000" dirty="0" smtClean="0">
                <a:solidFill>
                  <a:srgbClr val="0070C0"/>
                </a:solidFill>
                <a:latin typeface="Arial" panose="020B0604020202020204" pitchFamily="34" charset="0"/>
                <a:cs typeface="Arial" panose="020B0604020202020204" pitchFamily="34" charset="0"/>
              </a:rPr>
              <a:t>Came up with a bold plan – attack at right angles to the enemy and fire into their undefended bow or stern (known as raking), instead of sailing up from the side and exchanging broadsides.</a:t>
            </a:r>
            <a:endParaRPr lang="en-GB"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254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rmAutofit/>
          </a:bodyPr>
          <a:lstStyle/>
          <a:p>
            <a:r>
              <a:rPr lang="en-GB" sz="3600" dirty="0" smtClean="0">
                <a:solidFill>
                  <a:srgbClr val="0070C0"/>
                </a:solidFill>
                <a:latin typeface="Arial" panose="020B0604020202020204" pitchFamily="34" charset="0"/>
                <a:cs typeface="Arial" panose="020B0604020202020204" pitchFamily="34" charset="0"/>
              </a:rPr>
              <a:t>21</a:t>
            </a:r>
            <a:r>
              <a:rPr lang="en-GB" sz="3600" baseline="30000" dirty="0" smtClean="0">
                <a:solidFill>
                  <a:srgbClr val="0070C0"/>
                </a:solidFill>
                <a:latin typeface="Arial" panose="020B0604020202020204" pitchFamily="34" charset="0"/>
                <a:cs typeface="Arial" panose="020B0604020202020204" pitchFamily="34" charset="0"/>
              </a:rPr>
              <a:t>st</a:t>
            </a:r>
            <a:r>
              <a:rPr lang="en-GB" sz="3600" dirty="0" smtClean="0">
                <a:solidFill>
                  <a:srgbClr val="0070C0"/>
                </a:solidFill>
                <a:latin typeface="Arial" panose="020B0604020202020204" pitchFamily="34" charset="0"/>
                <a:cs typeface="Arial" panose="020B0604020202020204" pitchFamily="34" charset="0"/>
              </a:rPr>
              <a:t> October 1805 – The Battle of Trafalgar</a:t>
            </a:r>
            <a:endParaRPr lang="en-GB" sz="3600" dirty="0">
              <a:solidFill>
                <a:srgbClr val="0070C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8608"/>
            <a:ext cx="9144000" cy="5241850"/>
          </a:xfrm>
          <a:prstGeom prst="rect">
            <a:avLst/>
          </a:prstGeom>
        </p:spPr>
      </p:pic>
    </p:spTree>
    <p:extLst>
      <p:ext uri="{BB962C8B-B14F-4D97-AF65-F5344CB8AC3E}">
        <p14:creationId xmlns:p14="http://schemas.microsoft.com/office/powerpoint/2010/main" val="2535959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Pentagon 3"/>
          <p:cNvSpPr/>
          <p:nvPr/>
        </p:nvSpPr>
        <p:spPr>
          <a:xfrm rot="16200000">
            <a:off x="2011517" y="2035673"/>
            <a:ext cx="3388757" cy="1120451"/>
          </a:xfrm>
          <a:prstGeom prst="homePlate">
            <a:avLst>
              <a:gd name="adj" fmla="val 6176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flipH="1" flipV="1">
            <a:off x="1369993" y="955918"/>
            <a:ext cx="1775682" cy="647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03801" y="4290278"/>
            <a:ext cx="1741867" cy="408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266123" y="955918"/>
            <a:ext cx="1606643" cy="661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6123" y="4290278"/>
            <a:ext cx="1606643" cy="408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72766" y="955919"/>
            <a:ext cx="0" cy="3743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81261" y="955918"/>
            <a:ext cx="4" cy="3743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30308" y="2303173"/>
            <a:ext cx="1242458" cy="1200329"/>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Starboard side cannon range</a:t>
            </a:r>
            <a:endParaRPr lang="en-GB"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1465967" y="2303174"/>
            <a:ext cx="1167755" cy="923330"/>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Port side cannon range</a:t>
            </a:r>
            <a:endParaRPr lang="en-GB" dirty="0">
              <a:solidFill>
                <a:srgbClr val="0070C0"/>
              </a:solidFill>
              <a:latin typeface="Arial" panose="020B0604020202020204" pitchFamily="34" charset="0"/>
              <a:cs typeface="Arial" panose="020B0604020202020204" pitchFamily="34" charset="0"/>
            </a:endParaRPr>
          </a:p>
        </p:txBody>
      </p:sp>
      <p:sp>
        <p:nvSpPr>
          <p:cNvPr id="13" name="TextBox 12"/>
          <p:cNvSpPr txBox="1"/>
          <p:nvPr/>
        </p:nvSpPr>
        <p:spPr>
          <a:xfrm>
            <a:off x="3311598" y="2458217"/>
            <a:ext cx="796765" cy="369332"/>
          </a:xfrm>
          <a:prstGeom prst="rect">
            <a:avLst/>
          </a:prstGeom>
          <a:noFill/>
        </p:spPr>
        <p:txBody>
          <a:bodyPr wrap="square" rtlCol="0">
            <a:spAutoFit/>
          </a:bodyPr>
          <a:lstStyle/>
          <a:p>
            <a:pPr algn="ctr"/>
            <a:r>
              <a:rPr lang="en-GB" dirty="0" smtClean="0"/>
              <a:t>Ship</a:t>
            </a:r>
            <a:endParaRPr lang="en-GB" dirty="0"/>
          </a:p>
        </p:txBody>
      </p:sp>
      <p:cxnSp>
        <p:nvCxnSpPr>
          <p:cNvPr id="15" name="Straight Arrow Connector 14"/>
          <p:cNvCxnSpPr/>
          <p:nvPr/>
        </p:nvCxnSpPr>
        <p:spPr>
          <a:xfrm flipV="1">
            <a:off x="3757411" y="4290277"/>
            <a:ext cx="0" cy="10560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066504" y="605304"/>
            <a:ext cx="837124" cy="5566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03628" y="222300"/>
            <a:ext cx="1574266" cy="646331"/>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Bow – no cannons</a:t>
            </a:r>
            <a:endParaRPr lang="en-GB" dirty="0">
              <a:solidFill>
                <a:srgbClr val="0070C0"/>
              </a:solidFill>
              <a:latin typeface="Arial" panose="020B0604020202020204" pitchFamily="34" charset="0"/>
              <a:cs typeface="Arial" panose="020B0604020202020204" pitchFamily="34" charset="0"/>
            </a:endParaRPr>
          </a:p>
        </p:txBody>
      </p:sp>
      <p:sp>
        <p:nvSpPr>
          <p:cNvPr id="19" name="TextBox 18"/>
          <p:cNvSpPr txBox="1"/>
          <p:nvPr/>
        </p:nvSpPr>
        <p:spPr>
          <a:xfrm>
            <a:off x="3008946" y="5346342"/>
            <a:ext cx="1517979" cy="646331"/>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Stern – no cannons</a:t>
            </a:r>
            <a:endParaRPr lang="en-GB" dirty="0">
              <a:solidFill>
                <a:srgbClr val="0070C0"/>
              </a:solidFill>
              <a:latin typeface="Arial" panose="020B0604020202020204" pitchFamily="34" charset="0"/>
              <a:cs typeface="Arial" panose="020B0604020202020204" pitchFamily="34" charset="0"/>
            </a:endParaRPr>
          </a:p>
        </p:txBody>
      </p:sp>
      <p:sp>
        <p:nvSpPr>
          <p:cNvPr id="20" name="Right Brace 19"/>
          <p:cNvSpPr/>
          <p:nvPr/>
        </p:nvSpPr>
        <p:spPr>
          <a:xfrm>
            <a:off x="6038670" y="963748"/>
            <a:ext cx="1134862" cy="373472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7318420" y="2458217"/>
            <a:ext cx="1970468" cy="1200329"/>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Cannons firing one after another is called a broadside</a:t>
            </a:r>
            <a:endParaRPr lang="en-GB" dirty="0">
              <a:solidFill>
                <a:srgbClr val="0070C0"/>
              </a:solidFill>
              <a:latin typeface="Arial" panose="020B0604020202020204" pitchFamily="34" charset="0"/>
              <a:cs typeface="Arial" panose="020B0604020202020204" pitchFamily="34" charset="0"/>
            </a:endParaRPr>
          </a:p>
        </p:txBody>
      </p:sp>
      <p:sp>
        <p:nvSpPr>
          <p:cNvPr id="22" name="TextBox 21"/>
          <p:cNvSpPr txBox="1"/>
          <p:nvPr/>
        </p:nvSpPr>
        <p:spPr>
          <a:xfrm>
            <a:off x="4903629" y="5550794"/>
            <a:ext cx="4240372" cy="1323439"/>
          </a:xfrm>
          <a:prstGeom prst="rect">
            <a:avLst/>
          </a:prstGeom>
          <a:noFill/>
        </p:spPr>
        <p:txBody>
          <a:bodyPr wrap="square" rtlCol="0">
            <a:spAutoFit/>
          </a:bodyPr>
          <a:lstStyle/>
          <a:p>
            <a:r>
              <a:rPr lang="en-GB" sz="2000" b="1" dirty="0" smtClean="0">
                <a:solidFill>
                  <a:srgbClr val="0070C0"/>
                </a:solidFill>
                <a:latin typeface="Arial" panose="020B0604020202020204" pitchFamily="34" charset="0"/>
                <a:cs typeface="Arial" panose="020B0604020202020204" pitchFamily="34" charset="0"/>
              </a:rPr>
              <a:t>If you had to attack this ship, how would you do it?</a:t>
            </a:r>
          </a:p>
          <a:p>
            <a:r>
              <a:rPr lang="en-GB" sz="2000" b="1" dirty="0" smtClean="0">
                <a:solidFill>
                  <a:srgbClr val="0070C0"/>
                </a:solidFill>
                <a:latin typeface="Arial" panose="020B0604020202020204" pitchFamily="34" charset="0"/>
                <a:cs typeface="Arial" panose="020B0604020202020204" pitchFamily="34" charset="0"/>
              </a:rPr>
              <a:t>Think about where  the vulnerable parts of the ship are.</a:t>
            </a:r>
            <a:endParaRPr lang="en-GB" sz="2000" b="1" dirty="0">
              <a:solidFill>
                <a:srgbClr val="0070C0"/>
              </a:solidFill>
              <a:latin typeface="Arial" panose="020B0604020202020204" pitchFamily="34" charset="0"/>
              <a:cs typeface="Arial" panose="020B0604020202020204" pitchFamily="34" charset="0"/>
            </a:endParaRPr>
          </a:p>
        </p:txBody>
      </p:sp>
      <p:sp>
        <p:nvSpPr>
          <p:cNvPr id="23" name="Oval 22"/>
          <p:cNvSpPr/>
          <p:nvPr/>
        </p:nvSpPr>
        <p:spPr>
          <a:xfrm>
            <a:off x="3639887" y="1865921"/>
            <a:ext cx="132016" cy="179144"/>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639887" y="2819279"/>
            <a:ext cx="132016" cy="179144"/>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635919" y="3583101"/>
            <a:ext cx="132016" cy="179144"/>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3005726" y="1865921"/>
            <a:ext cx="14213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05726" y="2815617"/>
            <a:ext cx="14213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05726" y="3583101"/>
            <a:ext cx="142138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714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Pentagon 3"/>
          <p:cNvSpPr/>
          <p:nvPr/>
        </p:nvSpPr>
        <p:spPr>
          <a:xfrm rot="16200000">
            <a:off x="1766816" y="2035673"/>
            <a:ext cx="3388757" cy="1120451"/>
          </a:xfrm>
          <a:prstGeom prst="homePlate">
            <a:avLst>
              <a:gd name="adj" fmla="val 6176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flipH="1" flipV="1">
            <a:off x="1125292" y="955918"/>
            <a:ext cx="1775682" cy="647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159100" y="4290278"/>
            <a:ext cx="1741867" cy="408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021422" y="955918"/>
            <a:ext cx="1606643" cy="661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21422" y="4290278"/>
            <a:ext cx="1606643" cy="408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28065" y="955919"/>
            <a:ext cx="0" cy="3743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36560" y="955918"/>
            <a:ext cx="4" cy="3743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85607" y="2303173"/>
            <a:ext cx="1242458" cy="1200329"/>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Starboard side cannon range</a:t>
            </a:r>
            <a:endParaRPr lang="en-GB"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1221266" y="2303174"/>
            <a:ext cx="1167755" cy="923330"/>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Port side cannon range</a:t>
            </a:r>
            <a:endParaRPr lang="en-GB" dirty="0">
              <a:solidFill>
                <a:srgbClr val="0070C0"/>
              </a:solidFill>
              <a:latin typeface="Arial" panose="020B0604020202020204" pitchFamily="34" charset="0"/>
              <a:cs typeface="Arial" panose="020B0604020202020204" pitchFamily="34" charset="0"/>
            </a:endParaRPr>
          </a:p>
        </p:txBody>
      </p:sp>
      <p:sp>
        <p:nvSpPr>
          <p:cNvPr id="13" name="TextBox 12"/>
          <p:cNvSpPr txBox="1"/>
          <p:nvPr/>
        </p:nvSpPr>
        <p:spPr>
          <a:xfrm>
            <a:off x="3066897" y="2458217"/>
            <a:ext cx="796765" cy="369332"/>
          </a:xfrm>
          <a:prstGeom prst="rect">
            <a:avLst/>
          </a:prstGeom>
          <a:noFill/>
        </p:spPr>
        <p:txBody>
          <a:bodyPr wrap="square" rtlCol="0">
            <a:spAutoFit/>
          </a:bodyPr>
          <a:lstStyle/>
          <a:p>
            <a:pPr algn="ctr"/>
            <a:r>
              <a:rPr lang="en-GB" dirty="0" smtClean="0">
                <a:solidFill>
                  <a:srgbClr val="0070C0"/>
                </a:solidFill>
                <a:latin typeface="Arial" panose="020B0604020202020204" pitchFamily="34" charset="0"/>
                <a:cs typeface="Arial" panose="020B0604020202020204" pitchFamily="34" charset="0"/>
              </a:rPr>
              <a:t>Ship</a:t>
            </a:r>
            <a:endParaRPr lang="en-GB" dirty="0">
              <a:solidFill>
                <a:srgbClr val="0070C0"/>
              </a:solidFill>
              <a:latin typeface="Arial" panose="020B0604020202020204" pitchFamily="34" charset="0"/>
              <a:cs typeface="Arial" panose="020B0604020202020204" pitchFamily="34" charset="0"/>
            </a:endParaRPr>
          </a:p>
        </p:txBody>
      </p:sp>
      <p:sp>
        <p:nvSpPr>
          <p:cNvPr id="23" name="Oval 22"/>
          <p:cNvSpPr/>
          <p:nvPr/>
        </p:nvSpPr>
        <p:spPr>
          <a:xfrm>
            <a:off x="3395186" y="1865921"/>
            <a:ext cx="132016" cy="179144"/>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395186" y="2819279"/>
            <a:ext cx="132016" cy="179144"/>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391218" y="3583101"/>
            <a:ext cx="132016" cy="179144"/>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2761025" y="1865921"/>
            <a:ext cx="14213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61025" y="2815617"/>
            <a:ext cx="14213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61025" y="3583101"/>
            <a:ext cx="14213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824245" y="3762245"/>
            <a:ext cx="2566973" cy="17885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829" y="5550794"/>
            <a:ext cx="2696196" cy="1200329"/>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Masts – sails are mounted on these to catch the wind which moves the ship forward</a:t>
            </a:r>
            <a:endParaRPr lang="en-GB" dirty="0">
              <a:solidFill>
                <a:srgbClr val="0070C0"/>
              </a:solidFill>
              <a:latin typeface="Arial" panose="020B0604020202020204" pitchFamily="34" charset="0"/>
              <a:cs typeface="Arial" panose="020B0604020202020204" pitchFamily="34" charset="0"/>
            </a:endParaRPr>
          </a:p>
        </p:txBody>
      </p:sp>
      <p:sp>
        <p:nvSpPr>
          <p:cNvPr id="2" name="Right Arrow 1"/>
          <p:cNvSpPr/>
          <p:nvPr/>
        </p:nvSpPr>
        <p:spPr>
          <a:xfrm rot="8077490">
            <a:off x="3777153" y="338652"/>
            <a:ext cx="1464978" cy="746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628063" y="114222"/>
            <a:ext cx="3515937" cy="1477328"/>
          </a:xfrm>
          <a:prstGeom prst="rect">
            <a:avLst/>
          </a:prstGeom>
          <a:noFill/>
        </p:spPr>
        <p:txBody>
          <a:bodyPr wrap="square" rtlCol="0">
            <a:spAutoFit/>
          </a:bodyPr>
          <a:lstStyle/>
          <a:p>
            <a:r>
              <a:rPr lang="en-GB" b="1" dirty="0" smtClean="0">
                <a:solidFill>
                  <a:srgbClr val="0070C0"/>
                </a:solidFill>
                <a:latin typeface="Arial" panose="020B0604020202020204" pitchFamily="34" charset="0"/>
                <a:cs typeface="Arial" panose="020B0604020202020204" pitchFamily="34" charset="0"/>
              </a:rPr>
              <a:t>Why might the wind coming from this direction be a problem?</a:t>
            </a:r>
          </a:p>
          <a:p>
            <a:r>
              <a:rPr lang="en-GB" b="1" dirty="0" smtClean="0">
                <a:solidFill>
                  <a:srgbClr val="0070C0"/>
                </a:solidFill>
                <a:latin typeface="Arial" panose="020B0604020202020204" pitchFamily="34" charset="0"/>
                <a:cs typeface="Arial" panose="020B0604020202020204" pitchFamily="34" charset="0"/>
              </a:rPr>
              <a:t>What affect might this have on the speed of your ship?</a:t>
            </a:r>
            <a:endParaRPr lang="en-GB"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807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70C0"/>
                </a:solidFill>
                <a:latin typeface="Arial" panose="020B0604020202020204" pitchFamily="34" charset="0"/>
                <a:cs typeface="Arial" panose="020B0604020202020204" pitchFamily="34" charset="0"/>
              </a:rPr>
              <a:t>IN A MOMENT:</a:t>
            </a:r>
            <a:endParaRPr lang="en-GB"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r>
              <a:rPr lang="en-GB" sz="3200" dirty="0" smtClean="0">
                <a:solidFill>
                  <a:srgbClr val="0070C0"/>
                </a:solidFill>
                <a:latin typeface="Arial" panose="020B0604020202020204" pitchFamily="34" charset="0"/>
                <a:cs typeface="Arial" panose="020B0604020202020204" pitchFamily="34" charset="0"/>
              </a:rPr>
              <a:t>You will get into groups. Each group is part of a team that will try to guide their naval vessel to victory.</a:t>
            </a:r>
          </a:p>
          <a:p>
            <a:endParaRPr lang="en-GB" sz="3200" dirty="0" smtClean="0">
              <a:solidFill>
                <a:srgbClr val="0070C0"/>
              </a:solidFill>
              <a:latin typeface="Arial" panose="020B0604020202020204" pitchFamily="34" charset="0"/>
              <a:cs typeface="Arial" panose="020B0604020202020204" pitchFamily="34" charset="0"/>
            </a:endParaRPr>
          </a:p>
          <a:p>
            <a:r>
              <a:rPr lang="en-GB" sz="3200" dirty="0" smtClean="0">
                <a:solidFill>
                  <a:srgbClr val="0070C0"/>
                </a:solidFill>
                <a:latin typeface="Arial" panose="020B0604020202020204" pitchFamily="34" charset="0"/>
                <a:cs typeface="Arial" panose="020B0604020202020204" pitchFamily="34" charset="0"/>
              </a:rPr>
              <a:t>Each team will be given specific advice about their advantages, and disadvantages.</a:t>
            </a:r>
          </a:p>
          <a:p>
            <a:endParaRPr lang="en-GB" sz="3200" dirty="0" smtClean="0">
              <a:solidFill>
                <a:srgbClr val="0070C0"/>
              </a:solidFill>
              <a:latin typeface="Arial" panose="020B0604020202020204" pitchFamily="34" charset="0"/>
              <a:cs typeface="Arial" panose="020B0604020202020204" pitchFamily="34" charset="0"/>
            </a:endParaRPr>
          </a:p>
          <a:p>
            <a:r>
              <a:rPr lang="en-GB" sz="3200" dirty="0" smtClean="0">
                <a:solidFill>
                  <a:srgbClr val="0070C0"/>
                </a:solidFill>
                <a:latin typeface="Arial" panose="020B0604020202020204" pitchFamily="34" charset="0"/>
                <a:cs typeface="Arial" panose="020B0604020202020204" pitchFamily="34" charset="0"/>
              </a:rPr>
              <a:t>Pay close attention to the ‘Top Tactical Tip’ that I have given each team</a:t>
            </a:r>
          </a:p>
          <a:p>
            <a:endParaRPr lang="en-GB"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114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790"/>
            <a:ext cx="7886700" cy="1398441"/>
          </a:xfrm>
        </p:spPr>
        <p:txBody>
          <a:bodyPr>
            <a:normAutofit/>
          </a:bodyPr>
          <a:lstStyle/>
          <a:p>
            <a:pPr algn="ctr"/>
            <a:r>
              <a:rPr lang="en-GB" sz="3600" dirty="0" smtClean="0">
                <a:solidFill>
                  <a:srgbClr val="0070C0"/>
                </a:solidFill>
                <a:latin typeface="Arial" panose="020B0604020202020204" pitchFamily="34" charset="0"/>
                <a:cs typeface="Arial" panose="020B0604020202020204" pitchFamily="34" charset="0"/>
              </a:rPr>
              <a:t>BUT FIRST: The rules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286" y="1041848"/>
            <a:ext cx="8817429" cy="5699520"/>
          </a:xfrm>
        </p:spPr>
        <p:txBody>
          <a:bodyPr>
            <a:noAutofit/>
          </a:bodyPr>
          <a:lstStyle/>
          <a:p>
            <a:r>
              <a:rPr lang="en-GB" sz="2600" dirty="0" smtClean="0">
                <a:solidFill>
                  <a:srgbClr val="0070C0"/>
                </a:solidFill>
                <a:latin typeface="Arial" panose="020B0604020202020204" pitchFamily="34" charset="0"/>
                <a:cs typeface="Arial" panose="020B0604020202020204" pitchFamily="34" charset="0"/>
              </a:rPr>
              <a:t>Each team will take it in turns to move. </a:t>
            </a:r>
          </a:p>
          <a:p>
            <a:r>
              <a:rPr lang="en-GB" sz="2600" dirty="0" smtClean="0">
                <a:solidFill>
                  <a:srgbClr val="0070C0"/>
                </a:solidFill>
                <a:latin typeface="Arial" panose="020B0604020202020204" pitchFamily="34" charset="0"/>
                <a:cs typeface="Arial" panose="020B0604020202020204" pitchFamily="34" charset="0"/>
              </a:rPr>
              <a:t>On each turn you can either steer, steer and fire, or load your guns.</a:t>
            </a:r>
          </a:p>
          <a:p>
            <a:r>
              <a:rPr lang="en-GB" sz="2600" b="1" dirty="0" smtClean="0">
                <a:solidFill>
                  <a:srgbClr val="0070C0"/>
                </a:solidFill>
                <a:latin typeface="Arial" panose="020B0604020202020204" pitchFamily="34" charset="0"/>
                <a:cs typeface="Arial" panose="020B0604020202020204" pitchFamily="34" charset="0"/>
              </a:rPr>
              <a:t>If you decide to load your guns you can do NOTHING ELSE that turn</a:t>
            </a:r>
            <a:endParaRPr lang="en-GB" sz="2600" dirty="0" smtClean="0">
              <a:solidFill>
                <a:srgbClr val="0070C0"/>
              </a:solidFill>
              <a:latin typeface="Arial" panose="020B0604020202020204" pitchFamily="34" charset="0"/>
              <a:cs typeface="Arial" panose="020B0604020202020204" pitchFamily="34" charset="0"/>
            </a:endParaRPr>
          </a:p>
          <a:p>
            <a:pPr marL="0" indent="0">
              <a:buNone/>
            </a:pPr>
            <a:r>
              <a:rPr lang="en-GB" sz="2600" dirty="0" smtClean="0">
                <a:solidFill>
                  <a:srgbClr val="0070C0"/>
                </a:solidFill>
                <a:latin typeface="Arial" panose="020B0604020202020204" pitchFamily="34" charset="0"/>
                <a:cs typeface="Arial" panose="020B0604020202020204" pitchFamily="34" charset="0"/>
              </a:rPr>
              <a:t>(so plan ahead and choose the moment to load carefully)</a:t>
            </a:r>
          </a:p>
          <a:p>
            <a:r>
              <a:rPr lang="en-GB" sz="2600" dirty="0" smtClean="0">
                <a:solidFill>
                  <a:srgbClr val="0070C0"/>
                </a:solidFill>
                <a:latin typeface="Arial" panose="020B0604020202020204" pitchFamily="34" charset="0"/>
                <a:cs typeface="Arial" panose="020B0604020202020204" pitchFamily="34" charset="0"/>
              </a:rPr>
              <a:t>You will move faster if you have the wind behind you</a:t>
            </a:r>
          </a:p>
          <a:p>
            <a:pPr marL="0" indent="0">
              <a:buNone/>
            </a:pPr>
            <a:endParaRPr lang="en-GB" sz="2600" dirty="0">
              <a:solidFill>
                <a:srgbClr val="0070C0"/>
              </a:solidFill>
              <a:latin typeface="Arial" panose="020B0604020202020204" pitchFamily="34" charset="0"/>
              <a:cs typeface="Arial" panose="020B0604020202020204" pitchFamily="34" charset="0"/>
            </a:endParaRPr>
          </a:p>
          <a:p>
            <a:pPr marL="0" indent="0">
              <a:buNone/>
            </a:pPr>
            <a:r>
              <a:rPr lang="en-GB" sz="2600" dirty="0" smtClean="0">
                <a:solidFill>
                  <a:srgbClr val="0070C0"/>
                </a:solidFill>
                <a:latin typeface="Arial" panose="020B0604020202020204" pitchFamily="34" charset="0"/>
                <a:cs typeface="Arial" panose="020B0604020202020204" pitchFamily="34" charset="0"/>
              </a:rPr>
              <a:t>On each turn the group’s decision must be written on the mini-whiteboard before the 60 seconds is up. However, the captain will be given the opportunity to change their teams decision if they wish.</a:t>
            </a:r>
          </a:p>
          <a:p>
            <a:pPr marL="0" indent="0" algn="ctr">
              <a:buNone/>
            </a:pPr>
            <a:r>
              <a:rPr lang="en-GB" sz="2600" b="1" dirty="0" smtClean="0">
                <a:solidFill>
                  <a:srgbClr val="0070C0"/>
                </a:solidFill>
                <a:latin typeface="Arial" panose="020B0604020202020204" pitchFamily="34" charset="0"/>
                <a:cs typeface="Arial" panose="020B0604020202020204" pitchFamily="34" charset="0"/>
              </a:rPr>
              <a:t>The Captain’s decision is FINAL</a:t>
            </a:r>
            <a:endParaRPr lang="en-GB" sz="2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48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2194</TotalTime>
  <Words>2022</Words>
  <Application>Microsoft Office PowerPoint</Application>
  <PresentationFormat>On-screen Show (4:3)</PresentationFormat>
  <Paragraphs>190</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MS Mincho</vt:lpstr>
      <vt:lpstr>ＭＳ Ｐゴシック</vt:lpstr>
      <vt:lpstr>Arial</vt:lpstr>
      <vt:lpstr>Calibri</vt:lpstr>
      <vt:lpstr>Calibri Light</vt:lpstr>
      <vt:lpstr>Office Theme</vt:lpstr>
      <vt:lpstr>What do the lyrics of ‘Rule Britannia’ suggest about what the British felt about their country?</vt:lpstr>
      <vt:lpstr>The Battle of Trafalgar</vt:lpstr>
      <vt:lpstr>PowerPoint Presentation</vt:lpstr>
      <vt:lpstr>The British government turn to the Royal Navy</vt:lpstr>
      <vt:lpstr>21st October 1805 – The Battle of Trafalgar</vt:lpstr>
      <vt:lpstr>PowerPoint Presentation</vt:lpstr>
      <vt:lpstr>PowerPoint Presentation</vt:lpstr>
      <vt:lpstr>IN A MOMENT:</vt:lpstr>
      <vt:lpstr>BUT FIRST: The rules</vt:lpstr>
      <vt:lpstr>The Crews</vt:lpstr>
      <vt:lpstr>You are about to see what a broadside was like</vt:lpstr>
      <vt:lpstr>PowerPoint Presentation</vt:lpstr>
      <vt:lpstr>To finish off:</vt:lpstr>
      <vt:lpstr>HMS Mr White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Zack White</dc:creator>
  <cp:lastModifiedBy>Zack White</cp:lastModifiedBy>
  <cp:revision>34</cp:revision>
  <cp:lastPrinted>2016-07-07T07:12:42Z</cp:lastPrinted>
  <dcterms:created xsi:type="dcterms:W3CDTF">2016-03-28T12:06:31Z</dcterms:created>
  <dcterms:modified xsi:type="dcterms:W3CDTF">2017-07-06T11:50:29Z</dcterms:modified>
</cp:coreProperties>
</file>