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67" r:id="rId3"/>
    <p:sldId id="262" r:id="rId4"/>
    <p:sldId id="269" r:id="rId5"/>
    <p:sldId id="263" r:id="rId6"/>
    <p:sldId id="264" r:id="rId7"/>
    <p:sldId id="265" r:id="rId8"/>
    <p:sldId id="268" r:id="rId9"/>
    <p:sldId id="257" r:id="rId10"/>
    <p:sldId id="258" r:id="rId11"/>
    <p:sldId id="259" r:id="rId12"/>
    <p:sldId id="260" r:id="rId13"/>
    <p:sldId id="26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11988E1-6180-4548-85D4-B9F7F39A2778}" type="datetimeFigureOut">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F53748-B3CE-42EE-AAD0-28093305B280}" type="slidenum">
              <a:rPr lang="en-GB" smtClean="0"/>
              <a:t>‹#›</a:t>
            </a:fld>
            <a:endParaRPr lang="en-GB"/>
          </a:p>
        </p:txBody>
      </p:sp>
    </p:spTree>
    <p:extLst>
      <p:ext uri="{BB962C8B-B14F-4D97-AF65-F5344CB8AC3E}">
        <p14:creationId xmlns:p14="http://schemas.microsoft.com/office/powerpoint/2010/main" val="3893999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988E1-6180-4548-85D4-B9F7F39A2778}" type="datetimeFigureOut">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F53748-B3CE-42EE-AAD0-28093305B280}" type="slidenum">
              <a:rPr lang="en-GB" smtClean="0"/>
              <a:t>‹#›</a:t>
            </a:fld>
            <a:endParaRPr lang="en-GB"/>
          </a:p>
        </p:txBody>
      </p:sp>
    </p:spTree>
    <p:extLst>
      <p:ext uri="{BB962C8B-B14F-4D97-AF65-F5344CB8AC3E}">
        <p14:creationId xmlns:p14="http://schemas.microsoft.com/office/powerpoint/2010/main" val="368887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988E1-6180-4548-85D4-B9F7F39A2778}" type="datetimeFigureOut">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F53748-B3CE-42EE-AAD0-28093305B280}" type="slidenum">
              <a:rPr lang="en-GB" smtClean="0"/>
              <a:t>‹#›</a:t>
            </a:fld>
            <a:endParaRPr lang="en-GB"/>
          </a:p>
        </p:txBody>
      </p:sp>
    </p:spTree>
    <p:extLst>
      <p:ext uri="{BB962C8B-B14F-4D97-AF65-F5344CB8AC3E}">
        <p14:creationId xmlns:p14="http://schemas.microsoft.com/office/powerpoint/2010/main" val="3505868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988E1-6180-4548-85D4-B9F7F39A2778}" type="datetimeFigureOut">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F53748-B3CE-42EE-AAD0-28093305B280}" type="slidenum">
              <a:rPr lang="en-GB" smtClean="0"/>
              <a:t>‹#›</a:t>
            </a:fld>
            <a:endParaRPr lang="en-GB"/>
          </a:p>
        </p:txBody>
      </p:sp>
    </p:spTree>
    <p:extLst>
      <p:ext uri="{BB962C8B-B14F-4D97-AF65-F5344CB8AC3E}">
        <p14:creationId xmlns:p14="http://schemas.microsoft.com/office/powerpoint/2010/main" val="1404458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1988E1-6180-4548-85D4-B9F7F39A2778}" type="datetimeFigureOut">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F53748-B3CE-42EE-AAD0-28093305B280}" type="slidenum">
              <a:rPr lang="en-GB" smtClean="0"/>
              <a:t>‹#›</a:t>
            </a:fld>
            <a:endParaRPr lang="en-GB"/>
          </a:p>
        </p:txBody>
      </p:sp>
    </p:spTree>
    <p:extLst>
      <p:ext uri="{BB962C8B-B14F-4D97-AF65-F5344CB8AC3E}">
        <p14:creationId xmlns:p14="http://schemas.microsoft.com/office/powerpoint/2010/main" val="211266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11988E1-6180-4548-85D4-B9F7F39A2778}" type="datetimeFigureOut">
              <a:rPr lang="en-GB" smtClean="0"/>
              <a:t>04/10/2016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F53748-B3CE-42EE-AAD0-28093305B280}" type="slidenum">
              <a:rPr lang="en-GB" smtClean="0"/>
              <a:t>‹#›</a:t>
            </a:fld>
            <a:endParaRPr lang="en-GB"/>
          </a:p>
        </p:txBody>
      </p:sp>
    </p:spTree>
    <p:extLst>
      <p:ext uri="{BB962C8B-B14F-4D97-AF65-F5344CB8AC3E}">
        <p14:creationId xmlns:p14="http://schemas.microsoft.com/office/powerpoint/2010/main" val="1468293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1988E1-6180-4548-85D4-B9F7F39A2778}" type="datetimeFigureOut">
              <a:rPr lang="en-GB" smtClean="0"/>
              <a:t>04/10/2016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8F53748-B3CE-42EE-AAD0-28093305B280}" type="slidenum">
              <a:rPr lang="en-GB" smtClean="0"/>
              <a:t>‹#›</a:t>
            </a:fld>
            <a:endParaRPr lang="en-GB"/>
          </a:p>
        </p:txBody>
      </p:sp>
    </p:spTree>
    <p:extLst>
      <p:ext uri="{BB962C8B-B14F-4D97-AF65-F5344CB8AC3E}">
        <p14:creationId xmlns:p14="http://schemas.microsoft.com/office/powerpoint/2010/main" val="1309332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11988E1-6180-4548-85D4-B9F7F39A2778}" type="datetimeFigureOut">
              <a:rPr lang="en-GB" smtClean="0"/>
              <a:t>04/10/2016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8F53748-B3CE-42EE-AAD0-28093305B280}" type="slidenum">
              <a:rPr lang="en-GB" smtClean="0"/>
              <a:t>‹#›</a:t>
            </a:fld>
            <a:endParaRPr lang="en-GB"/>
          </a:p>
        </p:txBody>
      </p:sp>
    </p:spTree>
    <p:extLst>
      <p:ext uri="{BB962C8B-B14F-4D97-AF65-F5344CB8AC3E}">
        <p14:creationId xmlns:p14="http://schemas.microsoft.com/office/powerpoint/2010/main" val="3152484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1988E1-6180-4548-85D4-B9F7F39A2778}" type="datetimeFigureOut">
              <a:rPr lang="en-GB" smtClean="0"/>
              <a:t>04/10/2016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8F53748-B3CE-42EE-AAD0-28093305B280}" type="slidenum">
              <a:rPr lang="en-GB" smtClean="0"/>
              <a:t>‹#›</a:t>
            </a:fld>
            <a:endParaRPr lang="en-GB"/>
          </a:p>
        </p:txBody>
      </p:sp>
    </p:spTree>
    <p:extLst>
      <p:ext uri="{BB962C8B-B14F-4D97-AF65-F5344CB8AC3E}">
        <p14:creationId xmlns:p14="http://schemas.microsoft.com/office/powerpoint/2010/main" val="8226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1988E1-6180-4548-85D4-B9F7F39A2778}" type="datetimeFigureOut">
              <a:rPr lang="en-GB" smtClean="0"/>
              <a:t>04/10/2016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F53748-B3CE-42EE-AAD0-28093305B280}" type="slidenum">
              <a:rPr lang="en-GB" smtClean="0"/>
              <a:t>‹#›</a:t>
            </a:fld>
            <a:endParaRPr lang="en-GB"/>
          </a:p>
        </p:txBody>
      </p:sp>
    </p:spTree>
    <p:extLst>
      <p:ext uri="{BB962C8B-B14F-4D97-AF65-F5344CB8AC3E}">
        <p14:creationId xmlns:p14="http://schemas.microsoft.com/office/powerpoint/2010/main" val="2153467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1988E1-6180-4548-85D4-B9F7F39A2778}" type="datetimeFigureOut">
              <a:rPr lang="en-GB" smtClean="0"/>
              <a:t>04/10/2016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F53748-B3CE-42EE-AAD0-28093305B280}" type="slidenum">
              <a:rPr lang="en-GB" smtClean="0"/>
              <a:t>‹#›</a:t>
            </a:fld>
            <a:endParaRPr lang="en-GB"/>
          </a:p>
        </p:txBody>
      </p:sp>
    </p:spTree>
    <p:extLst>
      <p:ext uri="{BB962C8B-B14F-4D97-AF65-F5344CB8AC3E}">
        <p14:creationId xmlns:p14="http://schemas.microsoft.com/office/powerpoint/2010/main" val="1894368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1988E1-6180-4548-85D4-B9F7F39A2778}" type="datetimeFigureOut">
              <a:rPr lang="en-GB" smtClean="0"/>
              <a:t>04/10/2016</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F53748-B3CE-42EE-AAD0-28093305B280}" type="slidenum">
              <a:rPr lang="en-GB" smtClean="0"/>
              <a:t>‹#›</a:t>
            </a:fld>
            <a:endParaRPr lang="en-GB"/>
          </a:p>
        </p:txBody>
      </p:sp>
    </p:spTree>
    <p:extLst>
      <p:ext uri="{BB962C8B-B14F-4D97-AF65-F5344CB8AC3E}">
        <p14:creationId xmlns:p14="http://schemas.microsoft.com/office/powerpoint/2010/main" val="36563453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5591" y="658579"/>
            <a:ext cx="7074482" cy="4642629"/>
          </a:xfrm>
          <a:prstGeom prst="rect">
            <a:avLst/>
          </a:prstGeom>
        </p:spPr>
      </p:pic>
      <p:sp>
        <p:nvSpPr>
          <p:cNvPr id="3" name="TextBox 2"/>
          <p:cNvSpPr txBox="1"/>
          <p:nvPr/>
        </p:nvSpPr>
        <p:spPr>
          <a:xfrm>
            <a:off x="4958891" y="-99392"/>
            <a:ext cx="4293629" cy="5755422"/>
          </a:xfrm>
          <a:prstGeom prst="rect">
            <a:avLst/>
          </a:prstGeom>
          <a:noFill/>
        </p:spPr>
        <p:txBody>
          <a:bodyPr wrap="square" rtlCol="0">
            <a:spAutoFit/>
          </a:bodyPr>
          <a:lstStyle/>
          <a:p>
            <a:r>
              <a:rPr lang="en-GB" sz="2800" b="1" dirty="0" smtClean="0">
                <a:solidFill>
                  <a:srgbClr val="0070C0"/>
                </a:solidFill>
                <a:latin typeface="Arial" panose="020B0604020202020204" pitchFamily="34" charset="0"/>
                <a:cs typeface="Arial" panose="020B0604020202020204" pitchFamily="34" charset="0"/>
              </a:rPr>
              <a:t>On your mini-whiteboards:</a:t>
            </a:r>
          </a:p>
          <a:p>
            <a:r>
              <a:rPr lang="en-GB" sz="2400" dirty="0" smtClean="0">
                <a:solidFill>
                  <a:srgbClr val="0070C0"/>
                </a:solidFill>
                <a:latin typeface="Arial" panose="020B0604020202020204" pitchFamily="34" charset="0"/>
                <a:cs typeface="Arial" panose="020B0604020202020204" pitchFamily="34" charset="0"/>
              </a:rPr>
              <a:t>Why </a:t>
            </a:r>
            <a:r>
              <a:rPr lang="en-GB" sz="2400" dirty="0">
                <a:solidFill>
                  <a:srgbClr val="0070C0"/>
                </a:solidFill>
                <a:latin typeface="Arial" panose="020B0604020202020204" pitchFamily="34" charset="0"/>
                <a:cs typeface="Arial" panose="020B0604020202020204" pitchFamily="34" charset="0"/>
              </a:rPr>
              <a:t>do you think these people are here?</a:t>
            </a:r>
          </a:p>
          <a:p>
            <a:endParaRPr lang="en-GB" sz="2400" dirty="0">
              <a:solidFill>
                <a:srgbClr val="0070C0"/>
              </a:solidFill>
              <a:latin typeface="Arial" panose="020B0604020202020204" pitchFamily="34" charset="0"/>
              <a:cs typeface="Arial" panose="020B0604020202020204" pitchFamily="34" charset="0"/>
            </a:endParaRPr>
          </a:p>
          <a:p>
            <a:r>
              <a:rPr lang="en-GB" sz="2400" dirty="0">
                <a:solidFill>
                  <a:srgbClr val="0070C0"/>
                </a:solidFill>
                <a:latin typeface="Arial" panose="020B0604020202020204" pitchFamily="34" charset="0"/>
                <a:cs typeface="Arial" panose="020B0604020202020204" pitchFamily="34" charset="0"/>
              </a:rPr>
              <a:t>When might this event have  happened?</a:t>
            </a:r>
          </a:p>
          <a:p>
            <a:endParaRPr lang="en-GB" sz="2400" dirty="0">
              <a:solidFill>
                <a:srgbClr val="0070C0"/>
              </a:solidFill>
              <a:latin typeface="Arial" panose="020B0604020202020204" pitchFamily="34" charset="0"/>
              <a:cs typeface="Arial" panose="020B0604020202020204" pitchFamily="34" charset="0"/>
            </a:endParaRPr>
          </a:p>
          <a:p>
            <a:r>
              <a:rPr lang="en-GB" sz="2400" dirty="0">
                <a:solidFill>
                  <a:srgbClr val="0070C0"/>
                </a:solidFill>
                <a:latin typeface="Arial" panose="020B0604020202020204" pitchFamily="34" charset="0"/>
                <a:cs typeface="Arial" panose="020B0604020202020204" pitchFamily="34" charset="0"/>
              </a:rPr>
              <a:t>How do you think the soldiers might be feeling</a:t>
            </a:r>
            <a:r>
              <a:rPr lang="en-GB" sz="2400" dirty="0" smtClean="0">
                <a:solidFill>
                  <a:srgbClr val="0070C0"/>
                </a:solidFill>
                <a:latin typeface="Arial" panose="020B0604020202020204" pitchFamily="34" charset="0"/>
                <a:cs typeface="Arial" panose="020B0604020202020204" pitchFamily="34" charset="0"/>
              </a:rPr>
              <a:t>?</a:t>
            </a:r>
          </a:p>
          <a:p>
            <a:endParaRPr lang="en-GB" sz="2400" dirty="0">
              <a:solidFill>
                <a:srgbClr val="0070C0"/>
              </a:solidFill>
              <a:latin typeface="Arial" panose="020B0604020202020204" pitchFamily="34" charset="0"/>
              <a:cs typeface="Arial" panose="020B0604020202020204" pitchFamily="34" charset="0"/>
            </a:endParaRPr>
          </a:p>
          <a:p>
            <a:r>
              <a:rPr lang="en-GB" sz="2400" dirty="0" smtClean="0">
                <a:solidFill>
                  <a:srgbClr val="0070C0"/>
                </a:solidFill>
                <a:latin typeface="Arial" panose="020B0604020202020204" pitchFamily="34" charset="0"/>
                <a:cs typeface="Arial" panose="020B0604020202020204" pitchFamily="34" charset="0"/>
              </a:rPr>
              <a:t>Who do you think the man might be?</a:t>
            </a:r>
          </a:p>
          <a:p>
            <a:endParaRPr lang="en-GB" sz="2400" dirty="0">
              <a:solidFill>
                <a:srgbClr val="0070C0"/>
              </a:solidFill>
              <a:latin typeface="Arial" panose="020B0604020202020204" pitchFamily="34" charset="0"/>
              <a:cs typeface="Arial" panose="020B0604020202020204" pitchFamily="34" charset="0"/>
            </a:endParaRPr>
          </a:p>
          <a:p>
            <a:r>
              <a:rPr lang="en-GB" sz="2400" dirty="0" smtClean="0">
                <a:solidFill>
                  <a:srgbClr val="0070C0"/>
                </a:solidFill>
                <a:latin typeface="Arial" panose="020B0604020202020204" pitchFamily="34" charset="0"/>
                <a:cs typeface="Arial" panose="020B0604020202020204" pitchFamily="34" charset="0"/>
              </a:rPr>
              <a:t>What is he trying to do?</a:t>
            </a:r>
          </a:p>
        </p:txBody>
      </p:sp>
      <p:sp>
        <p:nvSpPr>
          <p:cNvPr id="4" name="TextBox 3"/>
          <p:cNvSpPr txBox="1"/>
          <p:nvPr/>
        </p:nvSpPr>
        <p:spPr>
          <a:xfrm>
            <a:off x="179512" y="5613047"/>
            <a:ext cx="8712968" cy="1200329"/>
          </a:xfrm>
          <a:prstGeom prst="rect">
            <a:avLst/>
          </a:prstGeom>
          <a:noFill/>
        </p:spPr>
        <p:txBody>
          <a:bodyPr wrap="square" rtlCol="0">
            <a:spAutoFit/>
          </a:bodyPr>
          <a:lstStyle/>
          <a:p>
            <a:r>
              <a:rPr lang="en-GB" sz="2400" b="1" dirty="0" smtClean="0">
                <a:solidFill>
                  <a:srgbClr val="0070C0"/>
                </a:solidFill>
                <a:latin typeface="Arial" panose="020B0604020202020204" pitchFamily="34" charset="0"/>
                <a:cs typeface="Arial" panose="020B0604020202020204" pitchFamily="34" charset="0"/>
              </a:rPr>
              <a:t>S+C:</a:t>
            </a:r>
            <a:r>
              <a:rPr lang="en-GB" sz="2400" dirty="0" smtClean="0">
                <a:solidFill>
                  <a:srgbClr val="0070C0"/>
                </a:solidFill>
                <a:latin typeface="Arial" panose="020B0604020202020204" pitchFamily="34" charset="0"/>
                <a:cs typeface="Arial" panose="020B0604020202020204" pitchFamily="34" charset="0"/>
              </a:rPr>
              <a:t> How reliable is this source is? Explain your answer. (Hint: think about who might have created it and why)</a:t>
            </a:r>
          </a:p>
          <a:p>
            <a:pPr algn="ctr"/>
            <a:r>
              <a:rPr lang="en-GB" sz="2400" dirty="0" smtClean="0">
                <a:solidFill>
                  <a:srgbClr val="0070C0"/>
                </a:solidFill>
                <a:latin typeface="Arial" panose="020B0604020202020204" pitchFamily="34" charset="0"/>
                <a:cs typeface="Arial" panose="020B0604020202020204" pitchFamily="34" charset="0"/>
              </a:rPr>
              <a:t>You have </a:t>
            </a:r>
            <a:r>
              <a:rPr lang="en-GB" sz="2400" b="1" dirty="0" smtClean="0">
                <a:solidFill>
                  <a:srgbClr val="0070C0"/>
                </a:solidFill>
                <a:latin typeface="Arial" panose="020B0604020202020204" pitchFamily="34" charset="0"/>
                <a:cs typeface="Arial" panose="020B0604020202020204" pitchFamily="34" charset="0"/>
              </a:rPr>
              <a:t>4 minutes</a:t>
            </a:r>
            <a:endParaRPr lang="en-GB" sz="24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3272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3408"/>
            <a:ext cx="9144000" cy="1143000"/>
          </a:xfrm>
        </p:spPr>
        <p:txBody>
          <a:bodyPr>
            <a:normAutofit fontScale="90000"/>
          </a:bodyPr>
          <a:lstStyle/>
          <a:p>
            <a:r>
              <a:rPr lang="en-GB" dirty="0" smtClean="0"/>
              <a:t>Phase 3: Farms, Guns and Thunderstorms</a:t>
            </a:r>
            <a:endParaRPr lang="en-GB" dirty="0"/>
          </a:p>
        </p:txBody>
      </p:sp>
      <p:sp>
        <p:nvSpPr>
          <p:cNvPr id="4" name="TextBox 3"/>
          <p:cNvSpPr txBox="1"/>
          <p:nvPr/>
        </p:nvSpPr>
        <p:spPr>
          <a:xfrm>
            <a:off x="-36512" y="692696"/>
            <a:ext cx="6552728" cy="1815882"/>
          </a:xfrm>
          <a:prstGeom prst="rect">
            <a:avLst/>
          </a:prstGeom>
          <a:noFill/>
        </p:spPr>
        <p:txBody>
          <a:bodyPr wrap="square" rtlCol="0">
            <a:spAutoFit/>
          </a:bodyPr>
          <a:lstStyle/>
          <a:p>
            <a:pPr algn="just"/>
            <a:r>
              <a:rPr lang="en-GB" sz="1600" dirty="0" smtClean="0">
                <a:latin typeface="Arial" panose="020B0604020202020204" pitchFamily="34" charset="0"/>
                <a:cs typeface="Arial" panose="020B0604020202020204" pitchFamily="34" charset="0"/>
              </a:rPr>
              <a:t>The night before the 18</a:t>
            </a:r>
            <a:r>
              <a:rPr lang="en-GB" sz="1600" baseline="30000" dirty="0" smtClean="0">
                <a:latin typeface="Arial" panose="020B0604020202020204" pitchFamily="34" charset="0"/>
                <a:cs typeface="Arial" panose="020B0604020202020204" pitchFamily="34" charset="0"/>
              </a:rPr>
              <a:t>th</a:t>
            </a:r>
            <a:r>
              <a:rPr lang="en-GB" sz="1600" dirty="0" smtClean="0">
                <a:latin typeface="Arial" panose="020B0604020202020204" pitchFamily="34" charset="0"/>
                <a:cs typeface="Arial" panose="020B0604020202020204" pitchFamily="34" charset="0"/>
              </a:rPr>
              <a:t> June 1815, there was a huge thunderstorm. It soaked the ground, and on the morning of 18</a:t>
            </a:r>
            <a:r>
              <a:rPr lang="en-GB" sz="1600" baseline="30000" dirty="0" smtClean="0">
                <a:latin typeface="Arial" panose="020B0604020202020204" pitchFamily="34" charset="0"/>
                <a:cs typeface="Arial" panose="020B0604020202020204" pitchFamily="34" charset="0"/>
              </a:rPr>
              <a:t>th</a:t>
            </a:r>
            <a:r>
              <a:rPr lang="en-GB" sz="1600" dirty="0" smtClean="0">
                <a:latin typeface="Arial" panose="020B0604020202020204" pitchFamily="34" charset="0"/>
                <a:cs typeface="Arial" panose="020B0604020202020204" pitchFamily="34" charset="0"/>
              </a:rPr>
              <a:t> June, Napoleon decided to delay his attack to wait for the ground to dry out, so that it would be easier to move his men around. As Wellington was waiting for help from the Prussians, this was good news. The thunderstorm also boosted the morale of the British troops, as some of Wellington’s most famous victories had been preceded by thunderstorms</a:t>
            </a:r>
            <a:endParaRPr lang="en-GB" sz="1600" dirty="0">
              <a:latin typeface="Arial" panose="020B0604020202020204" pitchFamily="34" charset="0"/>
              <a:cs typeface="Arial" panose="020B0604020202020204" pitchFamily="34" charset="0"/>
            </a:endParaRPr>
          </a:p>
        </p:txBody>
      </p:sp>
      <p:sp>
        <p:nvSpPr>
          <p:cNvPr id="5" name="TextBox 4"/>
          <p:cNvSpPr txBox="1"/>
          <p:nvPr/>
        </p:nvSpPr>
        <p:spPr>
          <a:xfrm>
            <a:off x="35496" y="2708920"/>
            <a:ext cx="6480720" cy="1323439"/>
          </a:xfrm>
          <a:prstGeom prst="rect">
            <a:avLst/>
          </a:prstGeom>
          <a:noFill/>
        </p:spPr>
        <p:txBody>
          <a:bodyPr wrap="square" rtlCol="0">
            <a:spAutoFit/>
          </a:bodyPr>
          <a:lstStyle/>
          <a:p>
            <a:pPr algn="just"/>
            <a:r>
              <a:rPr lang="en-GB" sz="1600" dirty="0" smtClean="0">
                <a:latin typeface="Arial" panose="020B0604020202020204" pitchFamily="34" charset="0"/>
                <a:cs typeface="Arial" panose="020B0604020202020204" pitchFamily="34" charset="0"/>
              </a:rPr>
              <a:t>At 11:45am on 18</a:t>
            </a:r>
            <a:r>
              <a:rPr lang="en-GB" sz="1600" baseline="30000" dirty="0" smtClean="0">
                <a:latin typeface="Arial" panose="020B0604020202020204" pitchFamily="34" charset="0"/>
                <a:cs typeface="Arial" panose="020B0604020202020204" pitchFamily="34" charset="0"/>
              </a:rPr>
              <a:t>th</a:t>
            </a:r>
            <a:r>
              <a:rPr lang="en-GB" sz="1600" dirty="0" smtClean="0">
                <a:latin typeface="Arial" panose="020B0604020202020204" pitchFamily="34" charset="0"/>
                <a:cs typeface="Arial" panose="020B0604020202020204" pitchFamily="34" charset="0"/>
              </a:rPr>
              <a:t> June 1815 Napoleon began the Battle of Waterloo with a cannonade of the British forces. The wet ground soaked up some of the cannonballs, and Wellington cleverly position his men on the reverse side of a slope so that they were harder for the French to hit.</a:t>
            </a:r>
            <a:endParaRPr lang="en-GB" sz="1600" dirty="0">
              <a:latin typeface="Arial" panose="020B0604020202020204" pitchFamily="34" charset="0"/>
              <a:cs typeface="Arial" panose="020B0604020202020204" pitchFamily="34" charset="0"/>
            </a:endParaRPr>
          </a:p>
        </p:txBody>
      </p:sp>
      <p:sp>
        <p:nvSpPr>
          <p:cNvPr id="6" name="TextBox 5"/>
          <p:cNvSpPr txBox="1"/>
          <p:nvPr/>
        </p:nvSpPr>
        <p:spPr>
          <a:xfrm>
            <a:off x="-36512" y="4186248"/>
            <a:ext cx="6552728" cy="2062103"/>
          </a:xfrm>
          <a:prstGeom prst="rect">
            <a:avLst/>
          </a:prstGeom>
          <a:noFill/>
        </p:spPr>
        <p:txBody>
          <a:bodyPr wrap="square" rtlCol="0">
            <a:spAutoFit/>
          </a:bodyPr>
          <a:lstStyle/>
          <a:p>
            <a:pPr algn="just"/>
            <a:r>
              <a:rPr lang="en-GB" sz="1600" dirty="0" smtClean="0">
                <a:latin typeface="Arial" panose="020B0604020202020204" pitchFamily="34" charset="0"/>
                <a:cs typeface="Arial" panose="020B0604020202020204" pitchFamily="34" charset="0"/>
              </a:rPr>
              <a:t>Wellington had also cleverly chosen to fight in a place where there were three farms to protect the front of his position (</a:t>
            </a:r>
            <a:r>
              <a:rPr lang="en-GB" sz="1600" dirty="0" err="1" smtClean="0">
                <a:latin typeface="Arial" panose="020B0604020202020204" pitchFamily="34" charset="0"/>
                <a:cs typeface="Arial" panose="020B0604020202020204" pitchFamily="34" charset="0"/>
              </a:rPr>
              <a:t>Hougoumont</a:t>
            </a:r>
            <a:r>
              <a:rPr lang="en-GB" sz="1600" dirty="0" smtClean="0">
                <a:latin typeface="Arial" panose="020B0604020202020204" pitchFamily="34" charset="0"/>
                <a:cs typeface="Arial" panose="020B0604020202020204" pitchFamily="34" charset="0"/>
              </a:rPr>
              <a:t>, La </a:t>
            </a:r>
            <a:r>
              <a:rPr lang="en-GB" sz="1600" dirty="0" err="1" smtClean="0">
                <a:latin typeface="Arial" panose="020B0604020202020204" pitchFamily="34" charset="0"/>
                <a:cs typeface="Arial" panose="020B0604020202020204" pitchFamily="34" charset="0"/>
              </a:rPr>
              <a:t>Haye</a:t>
            </a:r>
            <a:r>
              <a:rPr lang="en-GB" sz="1600" dirty="0" smtClean="0">
                <a:latin typeface="Arial" panose="020B0604020202020204" pitchFamily="34" charset="0"/>
                <a:cs typeface="Arial" panose="020B0604020202020204" pitchFamily="34" charset="0"/>
              </a:rPr>
              <a:t> Sainte and </a:t>
            </a:r>
            <a:r>
              <a:rPr lang="en-GB" sz="1600" dirty="0" err="1" smtClean="0">
                <a:latin typeface="Arial" panose="020B0604020202020204" pitchFamily="34" charset="0"/>
                <a:cs typeface="Arial" panose="020B0604020202020204" pitchFamily="34" charset="0"/>
              </a:rPr>
              <a:t>Papelotte</a:t>
            </a:r>
            <a:r>
              <a:rPr lang="en-GB" sz="1600" dirty="0" smtClean="0">
                <a:latin typeface="Arial" panose="020B0604020202020204" pitchFamily="34" charset="0"/>
                <a:cs typeface="Arial" panose="020B0604020202020204" pitchFamily="34" charset="0"/>
              </a:rPr>
              <a:t>). He garrisoned these with his elite troops, and used them as breakwaters, forcing the French to attack certain areas of his line, which meant that he could concentrate his forces. Despite this, when the French did attack with their infantry, they very nearly broke through – the fate of the battle was hanging in the balance</a:t>
            </a:r>
            <a:endParaRPr lang="en-GB" sz="1600" dirty="0">
              <a:latin typeface="Arial" panose="020B0604020202020204" pitchFamily="34" charset="0"/>
              <a:cs typeface="Arial" panose="020B0604020202020204" pitchFamily="34" charset="0"/>
            </a:endParaRPr>
          </a:p>
        </p:txBody>
      </p:sp>
      <p:sp>
        <p:nvSpPr>
          <p:cNvPr id="7" name="TextBox 6"/>
          <p:cNvSpPr txBox="1"/>
          <p:nvPr/>
        </p:nvSpPr>
        <p:spPr>
          <a:xfrm>
            <a:off x="6516216" y="4186248"/>
            <a:ext cx="2627784" cy="2308324"/>
          </a:xfrm>
          <a:prstGeom prst="rect">
            <a:avLst/>
          </a:prstGeom>
          <a:noFill/>
        </p:spPr>
        <p:txBody>
          <a:bodyPr wrap="square" rtlCol="0">
            <a:spAutoFit/>
          </a:bodyPr>
          <a:lstStyle/>
          <a:p>
            <a:r>
              <a:rPr lang="en-GB" sz="1600" b="1" u="sng" dirty="0" smtClean="0"/>
              <a:t>Key terms</a:t>
            </a:r>
          </a:p>
          <a:p>
            <a:r>
              <a:rPr lang="en-GB" sz="1600" dirty="0" smtClean="0"/>
              <a:t>Infantry – foot soldiers</a:t>
            </a:r>
          </a:p>
          <a:p>
            <a:r>
              <a:rPr lang="en-GB" sz="1600" dirty="0" smtClean="0"/>
              <a:t>Garrison – position troops in a building</a:t>
            </a:r>
          </a:p>
          <a:p>
            <a:r>
              <a:rPr lang="en-GB" sz="1600" dirty="0" smtClean="0"/>
              <a:t>Concentrate – bring lots together in one place</a:t>
            </a:r>
          </a:p>
          <a:p>
            <a:r>
              <a:rPr lang="en-GB" sz="1600" dirty="0" smtClean="0"/>
              <a:t>Elite – the best</a:t>
            </a:r>
          </a:p>
          <a:p>
            <a:r>
              <a:rPr lang="en-GB" sz="1600" dirty="0" smtClean="0"/>
              <a:t>Cannonade –  firing lots of cannons at one target</a:t>
            </a:r>
            <a:endParaRPr lang="en-GB" sz="1600" dirty="0"/>
          </a:p>
        </p:txBody>
      </p:sp>
      <p:sp>
        <p:nvSpPr>
          <p:cNvPr id="8" name="TextBox 7"/>
          <p:cNvSpPr txBox="1"/>
          <p:nvPr/>
        </p:nvSpPr>
        <p:spPr>
          <a:xfrm>
            <a:off x="6516216" y="938917"/>
            <a:ext cx="2412268" cy="1323439"/>
          </a:xfrm>
          <a:prstGeom prst="rect">
            <a:avLst/>
          </a:prstGeom>
          <a:noFill/>
        </p:spPr>
        <p:txBody>
          <a:bodyPr wrap="square" rtlCol="0">
            <a:spAutoFit/>
          </a:bodyPr>
          <a:lstStyle/>
          <a:p>
            <a:r>
              <a:rPr lang="en-GB" sz="1600" b="1" u="sng" dirty="0" smtClean="0"/>
              <a:t>Stretch and Challenge:</a:t>
            </a:r>
            <a:endParaRPr lang="en-GB" sz="1600" b="1" dirty="0" smtClean="0"/>
          </a:p>
          <a:p>
            <a:r>
              <a:rPr lang="en-GB" sz="1600" dirty="0" smtClean="0"/>
              <a:t>At this stage of the battle, who do you think was the most likely to win? Explain your answer</a:t>
            </a:r>
            <a:endParaRPr lang="en-GB" sz="1600" dirty="0"/>
          </a:p>
        </p:txBody>
      </p:sp>
    </p:spTree>
    <p:extLst>
      <p:ext uri="{BB962C8B-B14F-4D97-AF65-F5344CB8AC3E}">
        <p14:creationId xmlns:p14="http://schemas.microsoft.com/office/powerpoint/2010/main" val="40686256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2382"/>
            <a:ext cx="9144000" cy="1143000"/>
          </a:xfrm>
        </p:spPr>
        <p:txBody>
          <a:bodyPr>
            <a:normAutofit/>
          </a:bodyPr>
          <a:lstStyle/>
          <a:p>
            <a:r>
              <a:rPr lang="en-GB" dirty="0" smtClean="0"/>
              <a:t>Phase 4: Death and Glory</a:t>
            </a:r>
            <a:endParaRPr lang="en-GB" dirty="0"/>
          </a:p>
        </p:txBody>
      </p:sp>
      <p:sp>
        <p:nvSpPr>
          <p:cNvPr id="4" name="TextBox 3"/>
          <p:cNvSpPr txBox="1"/>
          <p:nvPr/>
        </p:nvSpPr>
        <p:spPr>
          <a:xfrm>
            <a:off x="107504" y="1196752"/>
            <a:ext cx="6192688" cy="1323439"/>
          </a:xfrm>
          <a:prstGeom prst="rect">
            <a:avLst/>
          </a:prstGeom>
          <a:noFill/>
        </p:spPr>
        <p:txBody>
          <a:bodyPr wrap="square" rtlCol="0">
            <a:spAutoFit/>
          </a:bodyPr>
          <a:lstStyle/>
          <a:p>
            <a:pPr algn="just"/>
            <a:r>
              <a:rPr lang="en-GB" sz="1600" dirty="0" smtClean="0">
                <a:latin typeface="Arial" panose="020B0604020202020204" pitchFamily="34" charset="0"/>
                <a:cs typeface="Arial" panose="020B0604020202020204" pitchFamily="34" charset="0"/>
              </a:rPr>
              <a:t>The French infantry attack on the British line almost succeeded, so Wellington sent in the British cavalry. This annihilated the French units attacking the British, but the cavalry became overconfident and charge all the way to the French lines. They were cut off by the French cavalry, and hundreds were killed.</a:t>
            </a:r>
            <a:endParaRPr lang="en-GB" sz="1600" dirty="0">
              <a:latin typeface="Arial" panose="020B0604020202020204" pitchFamily="34" charset="0"/>
              <a:cs typeface="Arial" panose="020B0604020202020204" pitchFamily="34" charset="0"/>
            </a:endParaRPr>
          </a:p>
        </p:txBody>
      </p:sp>
      <p:sp>
        <p:nvSpPr>
          <p:cNvPr id="5" name="TextBox 4"/>
          <p:cNvSpPr txBox="1"/>
          <p:nvPr/>
        </p:nvSpPr>
        <p:spPr>
          <a:xfrm>
            <a:off x="107504" y="2643284"/>
            <a:ext cx="6264696" cy="2062103"/>
          </a:xfrm>
          <a:prstGeom prst="rect">
            <a:avLst/>
          </a:prstGeom>
          <a:noFill/>
        </p:spPr>
        <p:txBody>
          <a:bodyPr wrap="square" rtlCol="0">
            <a:spAutoFit/>
          </a:bodyPr>
          <a:lstStyle/>
          <a:p>
            <a:pPr algn="just"/>
            <a:r>
              <a:rPr lang="en-GB" sz="1600" dirty="0" smtClean="0">
                <a:latin typeface="Arial" panose="020B0604020202020204" pitchFamily="34" charset="0"/>
                <a:cs typeface="Arial" panose="020B0604020202020204" pitchFamily="34" charset="0"/>
              </a:rPr>
              <a:t>However, soon the French made a huge mistake. When Wellington decided to pull some of his men back to protect them from French cannons, the French assumed that the British were retreating, and sent all of their cavalry to attack the British. In fact, the British infantry simply made square formations to protect themselves against the cavalry. Instead of realising their mistake, the French sent more and more cavalry over two hours, without breaking a single square</a:t>
            </a:r>
            <a:endParaRPr lang="en-GB" sz="1600" dirty="0">
              <a:latin typeface="Arial" panose="020B0604020202020204" pitchFamily="34" charset="0"/>
              <a:cs typeface="Arial" panose="020B0604020202020204" pitchFamily="34" charset="0"/>
            </a:endParaRPr>
          </a:p>
        </p:txBody>
      </p:sp>
      <p:sp>
        <p:nvSpPr>
          <p:cNvPr id="6" name="TextBox 5"/>
          <p:cNvSpPr txBox="1"/>
          <p:nvPr/>
        </p:nvSpPr>
        <p:spPr>
          <a:xfrm>
            <a:off x="107504" y="4751273"/>
            <a:ext cx="6264696" cy="2062103"/>
          </a:xfrm>
          <a:prstGeom prst="rect">
            <a:avLst/>
          </a:prstGeom>
          <a:noFill/>
        </p:spPr>
        <p:txBody>
          <a:bodyPr wrap="square" rtlCol="0">
            <a:spAutoFit/>
          </a:bodyPr>
          <a:lstStyle/>
          <a:p>
            <a:pPr algn="just"/>
            <a:r>
              <a:rPr lang="en-GB" sz="1600" dirty="0" smtClean="0">
                <a:latin typeface="Arial" panose="020B0604020202020204" pitchFamily="34" charset="0"/>
                <a:cs typeface="Arial" panose="020B0604020202020204" pitchFamily="34" charset="0"/>
              </a:rPr>
              <a:t>Meanwhile the Prussian army, which had been marching to help the British, was now arriving on the French flank at </a:t>
            </a:r>
            <a:r>
              <a:rPr lang="en-GB" sz="1600" dirty="0" err="1" smtClean="0">
                <a:latin typeface="Arial" panose="020B0604020202020204" pitchFamily="34" charset="0"/>
                <a:cs typeface="Arial" panose="020B0604020202020204" pitchFamily="34" charset="0"/>
              </a:rPr>
              <a:t>Placenoit</a:t>
            </a:r>
            <a:r>
              <a:rPr lang="en-GB" sz="1600" dirty="0" smtClean="0">
                <a:latin typeface="Arial" panose="020B0604020202020204" pitchFamily="34" charset="0"/>
                <a:cs typeface="Arial" panose="020B0604020202020204" pitchFamily="34" charset="0"/>
              </a:rPr>
              <a:t>. In a last desperate attempt to defeat the British, Napoleon sent in his elite troops, the Imperial Guard. The Guard had never been beaten, but they had never faced the British. The faster rate of musket fire from the British forced the Imperial Guard to retreat. French morale collapsed as news of this spread, and discipline collapsed. The Battle of Waterloo was over, and the French fled into the night. </a:t>
            </a:r>
            <a:endParaRPr lang="en-GB" sz="1600" dirty="0">
              <a:latin typeface="Arial" panose="020B0604020202020204" pitchFamily="34" charset="0"/>
              <a:cs typeface="Arial" panose="020B0604020202020204" pitchFamily="34" charset="0"/>
            </a:endParaRPr>
          </a:p>
        </p:txBody>
      </p:sp>
      <p:sp>
        <p:nvSpPr>
          <p:cNvPr id="7" name="Rectangle 6"/>
          <p:cNvSpPr/>
          <p:nvPr/>
        </p:nvSpPr>
        <p:spPr>
          <a:xfrm>
            <a:off x="6372200" y="3390316"/>
            <a:ext cx="2771800" cy="3293209"/>
          </a:xfrm>
          <a:prstGeom prst="rect">
            <a:avLst/>
          </a:prstGeom>
        </p:spPr>
        <p:txBody>
          <a:bodyPr wrap="square">
            <a:spAutoFit/>
          </a:bodyPr>
          <a:lstStyle/>
          <a:p>
            <a:r>
              <a:rPr lang="en-GB" sz="1600" b="1" u="sng" dirty="0">
                <a:latin typeface="Arial" panose="020B0604020202020204" pitchFamily="34" charset="0"/>
                <a:cs typeface="Arial" panose="020B0604020202020204" pitchFamily="34" charset="0"/>
              </a:rPr>
              <a:t>Key definitions:</a:t>
            </a: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Retreat – pull </a:t>
            </a:r>
            <a:r>
              <a:rPr lang="en-GB" sz="1600" dirty="0" smtClean="0">
                <a:latin typeface="Arial" panose="020B0604020202020204" pitchFamily="34" charset="0"/>
                <a:cs typeface="Arial" panose="020B0604020202020204" pitchFamily="34" charset="0"/>
              </a:rPr>
              <a:t>back</a:t>
            </a:r>
          </a:p>
          <a:p>
            <a:r>
              <a:rPr lang="en-GB" sz="1600" dirty="0" smtClean="0">
                <a:latin typeface="Arial" panose="020B0604020202020204" pitchFamily="34" charset="0"/>
                <a:cs typeface="Arial" panose="020B0604020202020204" pitchFamily="34" charset="0"/>
              </a:rPr>
              <a:t>Wellington – commander of the British army</a:t>
            </a:r>
          </a:p>
          <a:p>
            <a:r>
              <a:rPr lang="en-GB" sz="1600" dirty="0" smtClean="0">
                <a:latin typeface="Arial" panose="020B0604020202020204" pitchFamily="34" charset="0"/>
                <a:cs typeface="Arial" panose="020B0604020202020204" pitchFamily="34" charset="0"/>
              </a:rPr>
              <a:t>Cavalry – soldiers on horseback</a:t>
            </a:r>
          </a:p>
          <a:p>
            <a:r>
              <a:rPr lang="en-GB" sz="1600" dirty="0" smtClean="0">
                <a:latin typeface="Arial" panose="020B0604020202020204" pitchFamily="34" charset="0"/>
                <a:cs typeface="Arial" panose="020B0604020202020204" pitchFamily="34" charset="0"/>
              </a:rPr>
              <a:t>Infantry – soldiers on foot</a:t>
            </a:r>
          </a:p>
          <a:p>
            <a:r>
              <a:rPr lang="en-GB" sz="1600" dirty="0" smtClean="0">
                <a:latin typeface="Arial" panose="020B0604020202020204" pitchFamily="34" charset="0"/>
                <a:cs typeface="Arial" panose="020B0604020202020204" pitchFamily="34" charset="0"/>
              </a:rPr>
              <a:t>Annihilated – destroyed</a:t>
            </a:r>
          </a:p>
          <a:p>
            <a:r>
              <a:rPr lang="en-GB" sz="1600" dirty="0" smtClean="0">
                <a:latin typeface="Arial" panose="020B0604020202020204" pitchFamily="34" charset="0"/>
                <a:cs typeface="Arial" panose="020B0604020202020204" pitchFamily="34" charset="0"/>
              </a:rPr>
              <a:t>Morale – confidence</a:t>
            </a:r>
          </a:p>
          <a:p>
            <a:r>
              <a:rPr lang="en-GB" sz="1600" dirty="0" smtClean="0">
                <a:latin typeface="Arial" panose="020B0604020202020204" pitchFamily="34" charset="0"/>
                <a:cs typeface="Arial" panose="020B0604020202020204" pitchFamily="34" charset="0"/>
              </a:rPr>
              <a:t>Discipline – order and </a:t>
            </a:r>
            <a:r>
              <a:rPr lang="en-GB" sz="1600" dirty="0" err="1" smtClean="0">
                <a:latin typeface="Arial" panose="020B0604020202020204" pitchFamily="34" charset="0"/>
                <a:cs typeface="Arial" panose="020B0604020202020204" pitchFamily="34" charset="0"/>
              </a:rPr>
              <a:t>obedence</a:t>
            </a:r>
            <a:endParaRPr lang="en-GB" sz="1600" dirty="0" smtClean="0">
              <a:latin typeface="Arial" panose="020B0604020202020204" pitchFamily="34" charset="0"/>
              <a:cs typeface="Arial" panose="020B0604020202020204" pitchFamily="34" charset="0"/>
            </a:endParaRPr>
          </a:p>
          <a:p>
            <a:r>
              <a:rPr lang="en-GB" sz="1600" dirty="0" smtClean="0">
                <a:latin typeface="Arial" panose="020B0604020202020204" pitchFamily="34" charset="0"/>
                <a:cs typeface="Arial" panose="020B0604020202020204" pitchFamily="34" charset="0"/>
              </a:rPr>
              <a:t>Musket – a gun carried by infantry</a:t>
            </a:r>
            <a:endParaRPr lang="en-GB" sz="1600" dirty="0">
              <a:latin typeface="Arial" panose="020B0604020202020204" pitchFamily="34" charset="0"/>
              <a:cs typeface="Arial" panose="020B0604020202020204" pitchFamily="34" charset="0"/>
            </a:endParaRPr>
          </a:p>
        </p:txBody>
      </p:sp>
      <p:sp>
        <p:nvSpPr>
          <p:cNvPr id="8" name="TextBox 7"/>
          <p:cNvSpPr txBox="1"/>
          <p:nvPr/>
        </p:nvSpPr>
        <p:spPr>
          <a:xfrm>
            <a:off x="6516216" y="1211268"/>
            <a:ext cx="2412268" cy="1569660"/>
          </a:xfrm>
          <a:prstGeom prst="rect">
            <a:avLst/>
          </a:prstGeom>
          <a:noFill/>
        </p:spPr>
        <p:txBody>
          <a:bodyPr wrap="square" rtlCol="0">
            <a:spAutoFit/>
          </a:bodyPr>
          <a:lstStyle/>
          <a:p>
            <a:r>
              <a:rPr lang="en-GB" sz="1600" b="1" u="sng" dirty="0" smtClean="0">
                <a:latin typeface="Arial" panose="020B0604020202020204" pitchFamily="34" charset="0"/>
                <a:cs typeface="Arial" panose="020B0604020202020204" pitchFamily="34" charset="0"/>
              </a:rPr>
              <a:t>Stretch and Challenge:</a:t>
            </a:r>
            <a:endParaRPr lang="en-GB" sz="1600" b="1" dirty="0" smtClean="0">
              <a:latin typeface="Arial" panose="020B0604020202020204" pitchFamily="34" charset="0"/>
              <a:cs typeface="Arial" panose="020B0604020202020204" pitchFamily="34" charset="0"/>
            </a:endParaRPr>
          </a:p>
          <a:p>
            <a:r>
              <a:rPr lang="en-GB" sz="1600" dirty="0" smtClean="0">
                <a:latin typeface="Arial" panose="020B0604020202020204" pitchFamily="34" charset="0"/>
                <a:cs typeface="Arial" panose="020B0604020202020204" pitchFamily="34" charset="0"/>
              </a:rPr>
              <a:t>At this stage of the battle, who do you think was the most likely to win? Explain your answer</a:t>
            </a: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34224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671" y="0"/>
            <a:ext cx="9027243" cy="6381328"/>
          </a:xfrm>
        </p:spPr>
      </p:pic>
      <p:sp>
        <p:nvSpPr>
          <p:cNvPr id="5" name="Oval 4"/>
          <p:cNvSpPr/>
          <p:nvPr/>
        </p:nvSpPr>
        <p:spPr>
          <a:xfrm>
            <a:off x="2555776" y="3717032"/>
            <a:ext cx="1728192"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British Army</a:t>
            </a:r>
            <a:endParaRPr lang="en-GB" dirty="0"/>
          </a:p>
        </p:txBody>
      </p:sp>
      <p:sp>
        <p:nvSpPr>
          <p:cNvPr id="6" name="Oval 5"/>
          <p:cNvSpPr/>
          <p:nvPr/>
        </p:nvSpPr>
        <p:spPr>
          <a:xfrm>
            <a:off x="6660232" y="3573016"/>
            <a:ext cx="1368152"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Prussian Army</a:t>
            </a:r>
            <a:endParaRPr lang="en-GB" dirty="0"/>
          </a:p>
        </p:txBody>
      </p:sp>
      <p:sp>
        <p:nvSpPr>
          <p:cNvPr id="7" name="Oval 6"/>
          <p:cNvSpPr/>
          <p:nvPr/>
        </p:nvSpPr>
        <p:spPr>
          <a:xfrm>
            <a:off x="4283968" y="6021288"/>
            <a:ext cx="2016224" cy="8367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French Army</a:t>
            </a:r>
            <a:endParaRPr lang="en-GB" dirty="0"/>
          </a:p>
        </p:txBody>
      </p:sp>
      <p:sp>
        <p:nvSpPr>
          <p:cNvPr id="9" name="Right Arrow 8"/>
          <p:cNvSpPr/>
          <p:nvPr/>
        </p:nvSpPr>
        <p:spPr>
          <a:xfrm rot="16200000">
            <a:off x="4031165" y="5049180"/>
            <a:ext cx="208823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87909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94" y="173182"/>
            <a:ext cx="9144000" cy="6511636"/>
          </a:xfrm>
          <a:prstGeom prst="rect">
            <a:avLst/>
          </a:prstGeom>
        </p:spPr>
      </p:pic>
      <p:sp>
        <p:nvSpPr>
          <p:cNvPr id="5" name="TextBox 4"/>
          <p:cNvSpPr txBox="1"/>
          <p:nvPr/>
        </p:nvSpPr>
        <p:spPr>
          <a:xfrm>
            <a:off x="2411760" y="3645024"/>
            <a:ext cx="1224136" cy="307777"/>
          </a:xfrm>
          <a:prstGeom prst="rect">
            <a:avLst/>
          </a:prstGeom>
          <a:noFill/>
        </p:spPr>
        <p:txBody>
          <a:bodyPr wrap="square" rtlCol="0">
            <a:spAutoFit/>
          </a:bodyPr>
          <a:lstStyle/>
          <a:p>
            <a:r>
              <a:rPr lang="en-GB" sz="1400" dirty="0" err="1" smtClean="0"/>
              <a:t>Hougoumont</a:t>
            </a:r>
            <a:endParaRPr lang="en-GB" sz="1400" dirty="0"/>
          </a:p>
        </p:txBody>
      </p:sp>
      <p:sp>
        <p:nvSpPr>
          <p:cNvPr id="6" name="TextBox 5"/>
          <p:cNvSpPr txBox="1"/>
          <p:nvPr/>
        </p:nvSpPr>
        <p:spPr>
          <a:xfrm>
            <a:off x="3707904" y="2204864"/>
            <a:ext cx="1224136" cy="307777"/>
          </a:xfrm>
          <a:prstGeom prst="rect">
            <a:avLst/>
          </a:prstGeom>
          <a:noFill/>
        </p:spPr>
        <p:txBody>
          <a:bodyPr wrap="square" rtlCol="0">
            <a:spAutoFit/>
          </a:bodyPr>
          <a:lstStyle/>
          <a:p>
            <a:r>
              <a:rPr lang="en-GB" sz="1400" dirty="0" smtClean="0"/>
              <a:t>La </a:t>
            </a:r>
            <a:r>
              <a:rPr lang="en-GB" sz="1400" dirty="0" err="1" smtClean="0"/>
              <a:t>Haye</a:t>
            </a:r>
            <a:r>
              <a:rPr lang="en-GB" sz="1400" dirty="0" smtClean="0"/>
              <a:t> </a:t>
            </a:r>
            <a:r>
              <a:rPr lang="en-GB" sz="1400" dirty="0" err="1" smtClean="0"/>
              <a:t>Saine</a:t>
            </a:r>
            <a:endParaRPr lang="en-GB" sz="1400" dirty="0"/>
          </a:p>
        </p:txBody>
      </p:sp>
      <p:sp>
        <p:nvSpPr>
          <p:cNvPr id="7" name="Rectangle 6"/>
          <p:cNvSpPr/>
          <p:nvPr/>
        </p:nvSpPr>
        <p:spPr>
          <a:xfrm rot="20795813">
            <a:off x="2175368" y="4186721"/>
            <a:ext cx="428920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French Army</a:t>
            </a:r>
            <a:endParaRPr lang="en-GB" dirty="0"/>
          </a:p>
        </p:txBody>
      </p:sp>
      <p:sp>
        <p:nvSpPr>
          <p:cNvPr id="8" name="Rectangle 7"/>
          <p:cNvSpPr/>
          <p:nvPr/>
        </p:nvSpPr>
        <p:spPr>
          <a:xfrm rot="20795813">
            <a:off x="1835292" y="1495066"/>
            <a:ext cx="4319545"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British Army</a:t>
            </a:r>
            <a:endParaRPr lang="en-GB" dirty="0"/>
          </a:p>
        </p:txBody>
      </p:sp>
      <p:sp>
        <p:nvSpPr>
          <p:cNvPr id="9" name="TextBox 8"/>
          <p:cNvSpPr txBox="1"/>
          <p:nvPr/>
        </p:nvSpPr>
        <p:spPr>
          <a:xfrm>
            <a:off x="5652120" y="1860492"/>
            <a:ext cx="1224136" cy="307777"/>
          </a:xfrm>
          <a:prstGeom prst="rect">
            <a:avLst/>
          </a:prstGeom>
          <a:noFill/>
        </p:spPr>
        <p:txBody>
          <a:bodyPr wrap="square" rtlCol="0">
            <a:spAutoFit/>
          </a:bodyPr>
          <a:lstStyle/>
          <a:p>
            <a:r>
              <a:rPr lang="en-GB" sz="1400" dirty="0" err="1" smtClean="0"/>
              <a:t>Papelotte</a:t>
            </a:r>
            <a:endParaRPr lang="en-GB" sz="1400" dirty="0"/>
          </a:p>
        </p:txBody>
      </p:sp>
      <p:sp>
        <p:nvSpPr>
          <p:cNvPr id="10" name="TextBox 9"/>
          <p:cNvSpPr txBox="1"/>
          <p:nvPr/>
        </p:nvSpPr>
        <p:spPr>
          <a:xfrm>
            <a:off x="4860032" y="5086438"/>
            <a:ext cx="1224136" cy="307777"/>
          </a:xfrm>
          <a:prstGeom prst="rect">
            <a:avLst/>
          </a:prstGeom>
          <a:noFill/>
        </p:spPr>
        <p:txBody>
          <a:bodyPr wrap="square" rtlCol="0">
            <a:spAutoFit/>
          </a:bodyPr>
          <a:lstStyle/>
          <a:p>
            <a:r>
              <a:rPr lang="en-GB" sz="1400" dirty="0" err="1" smtClean="0"/>
              <a:t>Placenoit</a:t>
            </a:r>
            <a:endParaRPr lang="en-GB" sz="1400" dirty="0"/>
          </a:p>
        </p:txBody>
      </p:sp>
    </p:spTree>
    <p:extLst>
      <p:ext uri="{BB962C8B-B14F-4D97-AF65-F5344CB8AC3E}">
        <p14:creationId xmlns:p14="http://schemas.microsoft.com/office/powerpoint/2010/main" val="1110109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rmAutofit/>
          </a:bodyPr>
          <a:lstStyle/>
          <a:p>
            <a:r>
              <a:rPr lang="en-GB" u="sng" dirty="0" smtClean="0">
                <a:solidFill>
                  <a:srgbClr val="0070C0"/>
                </a:solidFill>
              </a:rPr>
              <a:t>The Battle of Waterloo 1815</a:t>
            </a:r>
            <a:endParaRPr lang="en-GB" u="sng" dirty="0">
              <a:solidFill>
                <a:srgbClr val="0070C0"/>
              </a:solidFill>
            </a:endParaRPr>
          </a:p>
        </p:txBody>
      </p:sp>
      <p:sp>
        <p:nvSpPr>
          <p:cNvPr id="4" name="Date Placeholder 3"/>
          <p:cNvSpPr>
            <a:spLocks noGrp="1"/>
          </p:cNvSpPr>
          <p:nvPr>
            <p:ph type="dt" sz="half" idx="10"/>
          </p:nvPr>
        </p:nvSpPr>
        <p:spPr>
          <a:xfrm>
            <a:off x="4283968" y="116632"/>
            <a:ext cx="4752528" cy="365125"/>
          </a:xfrm>
        </p:spPr>
        <p:txBody>
          <a:bodyPr/>
          <a:lstStyle/>
          <a:p>
            <a:fld id="{38D6B9A8-DA51-487E-A73E-27A0DCE89C7A}" type="datetime2">
              <a:rPr lang="en-GB" sz="3200" smtClean="0">
                <a:solidFill>
                  <a:srgbClr val="0070C0"/>
                </a:solidFill>
              </a:rPr>
              <a:t>Tuesday, 04 October 2016</a:t>
            </a:fld>
            <a:endParaRPr lang="en-GB" sz="3200" dirty="0">
              <a:solidFill>
                <a:srgbClr val="0070C0"/>
              </a:solidFill>
            </a:endParaRPr>
          </a:p>
        </p:txBody>
      </p:sp>
      <p:sp>
        <p:nvSpPr>
          <p:cNvPr id="5" name="TextBox 4"/>
          <p:cNvSpPr txBox="1"/>
          <p:nvPr/>
        </p:nvSpPr>
        <p:spPr>
          <a:xfrm>
            <a:off x="251520" y="1700808"/>
            <a:ext cx="8424936" cy="4093428"/>
          </a:xfrm>
          <a:prstGeom prst="rect">
            <a:avLst/>
          </a:prstGeom>
          <a:noFill/>
        </p:spPr>
        <p:txBody>
          <a:bodyPr wrap="square" rtlCol="0">
            <a:spAutoFit/>
          </a:bodyPr>
          <a:lstStyle/>
          <a:p>
            <a:r>
              <a:rPr lang="en-GB" sz="3200" dirty="0" smtClean="0">
                <a:solidFill>
                  <a:srgbClr val="0070C0"/>
                </a:solidFill>
                <a:latin typeface="Arial" panose="020B0604020202020204" pitchFamily="34" charset="0"/>
                <a:cs typeface="Arial" panose="020B0604020202020204" pitchFamily="34" charset="0"/>
              </a:rPr>
              <a:t>LO: To investigate how the Allies won the Battle of Waterloo.</a:t>
            </a:r>
            <a:endParaRPr lang="en-GB" sz="2800" dirty="0">
              <a:solidFill>
                <a:srgbClr val="0070C0"/>
              </a:solidFill>
              <a:latin typeface="Arial" panose="020B0604020202020204" pitchFamily="34" charset="0"/>
              <a:cs typeface="Arial" panose="020B0604020202020204" pitchFamily="34" charset="0"/>
            </a:endParaRPr>
          </a:p>
          <a:p>
            <a:endParaRPr lang="en-GB" sz="2800" dirty="0" smtClean="0">
              <a:solidFill>
                <a:srgbClr val="0070C0"/>
              </a:solidFill>
              <a:latin typeface="Arial" panose="020B0604020202020204" pitchFamily="34" charset="0"/>
              <a:cs typeface="Arial" panose="020B0604020202020204" pitchFamily="34" charset="0"/>
            </a:endParaRPr>
          </a:p>
          <a:p>
            <a:r>
              <a:rPr lang="en-GB" sz="2800" dirty="0" smtClean="0">
                <a:solidFill>
                  <a:srgbClr val="0070C0"/>
                </a:solidFill>
                <a:latin typeface="Arial" panose="020B0604020202020204" pitchFamily="34" charset="0"/>
                <a:cs typeface="Arial" panose="020B0604020202020204" pitchFamily="34" charset="0"/>
              </a:rPr>
              <a:t>All – Will be able to describe three tactics which Wellington used in order to win the battle</a:t>
            </a:r>
          </a:p>
          <a:p>
            <a:r>
              <a:rPr lang="en-GB" sz="2800" dirty="0" smtClean="0">
                <a:solidFill>
                  <a:srgbClr val="0070C0"/>
                </a:solidFill>
                <a:latin typeface="Arial" panose="020B0604020202020204" pitchFamily="34" charset="0"/>
                <a:cs typeface="Arial" panose="020B0604020202020204" pitchFamily="34" charset="0"/>
              </a:rPr>
              <a:t>Most – Will be able to explain why those tactics were important in helping the Allies win</a:t>
            </a:r>
          </a:p>
          <a:p>
            <a:r>
              <a:rPr lang="en-GB" sz="2800" dirty="0" smtClean="0">
                <a:solidFill>
                  <a:srgbClr val="0070C0"/>
                </a:solidFill>
                <a:latin typeface="Arial" panose="020B0604020202020204" pitchFamily="34" charset="0"/>
                <a:cs typeface="Arial" panose="020B0604020202020204" pitchFamily="34" charset="0"/>
              </a:rPr>
              <a:t>Some – Will be able to evaluate the importance of these tactics in helping the Allies win</a:t>
            </a:r>
            <a:endParaRPr lang="en-GB"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2123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GB" dirty="0" smtClean="0">
                <a:solidFill>
                  <a:srgbClr val="0070C0"/>
                </a:solidFill>
                <a:latin typeface="Arial" panose="020B0604020202020204" pitchFamily="34" charset="0"/>
                <a:cs typeface="Arial" panose="020B0604020202020204" pitchFamily="34" charset="0"/>
              </a:rPr>
              <a:t>Your Task:</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95536" y="980728"/>
            <a:ext cx="8496944" cy="5616624"/>
          </a:xfrm>
        </p:spPr>
        <p:txBody>
          <a:bodyPr>
            <a:normAutofit/>
          </a:bodyPr>
          <a:lstStyle/>
          <a:p>
            <a:r>
              <a:rPr lang="en-GB" dirty="0" smtClean="0">
                <a:solidFill>
                  <a:srgbClr val="0070C0"/>
                </a:solidFill>
                <a:latin typeface="Arial" panose="020B0604020202020204" pitchFamily="34" charset="0"/>
                <a:cs typeface="Arial" panose="020B0604020202020204" pitchFamily="34" charset="0"/>
              </a:rPr>
              <a:t>I am about to split you into groups.</a:t>
            </a:r>
          </a:p>
          <a:p>
            <a:r>
              <a:rPr lang="en-GB" dirty="0" smtClean="0">
                <a:solidFill>
                  <a:srgbClr val="0070C0"/>
                </a:solidFill>
                <a:latin typeface="Arial" panose="020B0604020202020204" pitchFamily="34" charset="0"/>
                <a:cs typeface="Arial" panose="020B0604020202020204" pitchFamily="34" charset="0"/>
              </a:rPr>
              <a:t>Around the room are three stations, each of which looks at a different phase of the battle.</a:t>
            </a:r>
          </a:p>
          <a:p>
            <a:r>
              <a:rPr lang="en-GB" dirty="0" smtClean="0">
                <a:solidFill>
                  <a:srgbClr val="0070C0"/>
                </a:solidFill>
                <a:latin typeface="Arial" panose="020B0604020202020204" pitchFamily="34" charset="0"/>
                <a:cs typeface="Arial" panose="020B0604020202020204" pitchFamily="34" charset="0"/>
              </a:rPr>
              <a:t>You will have </a:t>
            </a:r>
            <a:r>
              <a:rPr lang="en-GB" b="1" dirty="0" smtClean="0">
                <a:solidFill>
                  <a:srgbClr val="0070C0"/>
                </a:solidFill>
                <a:latin typeface="Arial" panose="020B0604020202020204" pitchFamily="34" charset="0"/>
                <a:cs typeface="Arial" panose="020B0604020202020204" pitchFamily="34" charset="0"/>
              </a:rPr>
              <a:t>10 minutes</a:t>
            </a:r>
            <a:r>
              <a:rPr lang="en-GB" dirty="0" smtClean="0">
                <a:solidFill>
                  <a:srgbClr val="0070C0"/>
                </a:solidFill>
                <a:latin typeface="Arial" panose="020B0604020202020204" pitchFamily="34" charset="0"/>
                <a:cs typeface="Arial" panose="020B0604020202020204" pitchFamily="34" charset="0"/>
              </a:rPr>
              <a:t> to complete the table for the phase which you have been allocated.</a:t>
            </a:r>
          </a:p>
          <a:p>
            <a:r>
              <a:rPr lang="en-GB" b="1" dirty="0" smtClean="0">
                <a:solidFill>
                  <a:srgbClr val="0070C0"/>
                </a:solidFill>
                <a:latin typeface="Arial" panose="020B0604020202020204" pitchFamily="34" charset="0"/>
                <a:cs typeface="Arial" panose="020B0604020202020204" pitchFamily="34" charset="0"/>
              </a:rPr>
              <a:t>You will be teaching one another later, so make sure that you know your stuff</a:t>
            </a:r>
          </a:p>
          <a:p>
            <a:endParaRPr lang="en-GB" b="1" dirty="0">
              <a:solidFill>
                <a:srgbClr val="0070C0"/>
              </a:solidFill>
              <a:latin typeface="Arial" panose="020B0604020202020204" pitchFamily="34" charset="0"/>
              <a:cs typeface="Arial" panose="020B0604020202020204" pitchFamily="34" charset="0"/>
            </a:endParaRPr>
          </a:p>
          <a:p>
            <a:pPr marL="0" indent="0">
              <a:buNone/>
            </a:pPr>
            <a:r>
              <a:rPr lang="en-GB" b="1" dirty="0" smtClean="0">
                <a:solidFill>
                  <a:srgbClr val="0070C0"/>
                </a:solidFill>
                <a:latin typeface="Arial" panose="020B0604020202020204" pitchFamily="34" charset="0"/>
                <a:cs typeface="Arial" panose="020B0604020202020204" pitchFamily="34" charset="0"/>
              </a:rPr>
              <a:t>Struggling? Finished?:</a:t>
            </a:r>
            <a:r>
              <a:rPr lang="en-GB" dirty="0" smtClean="0">
                <a:solidFill>
                  <a:srgbClr val="0070C0"/>
                </a:solidFill>
                <a:latin typeface="Arial" panose="020B0604020202020204" pitchFamily="34" charset="0"/>
                <a:cs typeface="Arial" panose="020B0604020202020204" pitchFamily="34" charset="0"/>
              </a:rPr>
              <a:t> See my Stretch and Support tasks</a:t>
            </a:r>
            <a:endParaRPr lang="en-GB" b="1" dirty="0" smtClean="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416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168804159"/>
              </p:ext>
            </p:extLst>
          </p:nvPr>
        </p:nvGraphicFramePr>
        <p:xfrm>
          <a:off x="15721" y="122128"/>
          <a:ext cx="9115400" cy="6710680"/>
        </p:xfrm>
        <a:graphic>
          <a:graphicData uri="http://schemas.openxmlformats.org/drawingml/2006/table">
            <a:tbl>
              <a:tblPr firstRow="1" bandRow="1">
                <a:tableStyleId>{5940675A-B579-460E-94D1-54222C63F5DA}</a:tableStyleId>
              </a:tblPr>
              <a:tblGrid>
                <a:gridCol w="870992"/>
                <a:gridCol w="1080120"/>
                <a:gridCol w="3744416"/>
                <a:gridCol w="3419872"/>
              </a:tblGrid>
              <a:tr h="370840">
                <a:tc>
                  <a:txBody>
                    <a:bodyPr/>
                    <a:lstStyle/>
                    <a:p>
                      <a:endParaRPr lang="en-GB"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smtClean="0">
                          <a:solidFill>
                            <a:schemeClr val="tx1"/>
                          </a:solidFill>
                          <a:latin typeface="Arial" panose="020B0604020202020204" pitchFamily="34" charset="0"/>
                          <a:cs typeface="Arial" panose="020B0604020202020204" pitchFamily="34" charset="0"/>
                        </a:rPr>
                        <a:t>Definitions</a:t>
                      </a:r>
                      <a:endParaRPr lang="en-GB"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smtClean="0">
                          <a:solidFill>
                            <a:schemeClr val="tx1"/>
                          </a:solidFill>
                          <a:latin typeface="Arial" panose="020B0604020202020204" pitchFamily="34" charset="0"/>
                          <a:cs typeface="Arial" panose="020B0604020202020204" pitchFamily="34" charset="0"/>
                        </a:rPr>
                        <a:t>What happened</a:t>
                      </a:r>
                      <a:endParaRPr lang="en-GB"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smtClean="0">
                          <a:solidFill>
                            <a:schemeClr val="tx1"/>
                          </a:solidFill>
                          <a:latin typeface="Arial" panose="020B0604020202020204" pitchFamily="34" charset="0"/>
                          <a:cs typeface="Arial" panose="020B0604020202020204" pitchFamily="34" charset="0"/>
                        </a:rPr>
                        <a:t>How did this impact on the</a:t>
                      </a:r>
                      <a:r>
                        <a:rPr lang="en-GB" sz="1400" baseline="0" dirty="0" smtClean="0">
                          <a:solidFill>
                            <a:schemeClr val="tx1"/>
                          </a:solidFill>
                          <a:latin typeface="Arial" panose="020B0604020202020204" pitchFamily="34" charset="0"/>
                          <a:cs typeface="Arial" panose="020B0604020202020204" pitchFamily="34" charset="0"/>
                        </a:rPr>
                        <a:t> battle?</a:t>
                      </a:r>
                      <a:endParaRPr lang="en-GB" sz="1400" dirty="0">
                        <a:solidFill>
                          <a:schemeClr val="tx1"/>
                        </a:solidFill>
                        <a:latin typeface="Arial" panose="020B0604020202020204" pitchFamily="34" charset="0"/>
                        <a:cs typeface="Arial" panose="020B0604020202020204" pitchFamily="34" charset="0"/>
                      </a:endParaRPr>
                    </a:p>
                  </a:txBody>
                  <a:tcPr/>
                </a:tc>
              </a:tr>
              <a:tr h="511584">
                <a:tc>
                  <a:txBody>
                    <a:bodyPr/>
                    <a:lstStyle/>
                    <a:p>
                      <a:r>
                        <a:rPr lang="en-GB" sz="1400" dirty="0" smtClean="0">
                          <a:solidFill>
                            <a:schemeClr val="tx1"/>
                          </a:solidFill>
                          <a:latin typeface="Arial" panose="020B0604020202020204" pitchFamily="34" charset="0"/>
                          <a:cs typeface="Arial" panose="020B0604020202020204" pitchFamily="34" charset="0"/>
                        </a:rPr>
                        <a:t>Phase 1</a:t>
                      </a:r>
                      <a:endParaRPr lang="en-GB" sz="1400" dirty="0">
                        <a:solidFill>
                          <a:schemeClr val="tx1"/>
                        </a:solidFill>
                        <a:latin typeface="Arial" panose="020B0604020202020204" pitchFamily="34" charset="0"/>
                        <a:cs typeface="Arial" panose="020B0604020202020204" pitchFamily="34" charset="0"/>
                      </a:endParaRPr>
                    </a:p>
                  </a:txBody>
                  <a:tcPr/>
                </a:tc>
                <a:tc>
                  <a:txBody>
                    <a:bodyPr/>
                    <a:lstStyle/>
                    <a:p>
                      <a:endParaRPr lang="en-GB" sz="1400" dirty="0">
                        <a:solidFill>
                          <a:schemeClr val="tx1"/>
                        </a:solidFill>
                        <a:latin typeface="Arial" panose="020B0604020202020204" pitchFamily="34" charset="0"/>
                        <a:cs typeface="Arial" panose="020B0604020202020204" pitchFamily="34" charset="0"/>
                      </a:endParaRPr>
                    </a:p>
                  </a:txBody>
                  <a:tcPr/>
                </a:tc>
                <a:tc>
                  <a:txBody>
                    <a:bodyPr/>
                    <a:lstStyle/>
                    <a:p>
                      <a:endParaRPr lang="en-GB" sz="1400" dirty="0">
                        <a:solidFill>
                          <a:schemeClr val="tx1"/>
                        </a:solidFill>
                        <a:latin typeface="Arial" panose="020B0604020202020204" pitchFamily="34" charset="0"/>
                        <a:cs typeface="Arial" panose="020B0604020202020204" pitchFamily="34" charset="0"/>
                      </a:endParaRPr>
                    </a:p>
                  </a:txBody>
                  <a:tcPr/>
                </a:tc>
                <a:tc>
                  <a:txBody>
                    <a:bodyPr/>
                    <a:lstStyle/>
                    <a:p>
                      <a:endParaRPr lang="en-GB" sz="1400" dirty="0" smtClean="0">
                        <a:solidFill>
                          <a:schemeClr val="tx1"/>
                        </a:solidFill>
                        <a:latin typeface="Arial" panose="020B0604020202020204" pitchFamily="34" charset="0"/>
                        <a:cs typeface="Arial" panose="020B0604020202020204" pitchFamily="34" charset="0"/>
                      </a:endParaRPr>
                    </a:p>
                    <a:p>
                      <a:endParaRPr lang="en-GB" sz="1400" dirty="0" smtClean="0">
                        <a:solidFill>
                          <a:schemeClr val="tx1"/>
                        </a:solidFill>
                        <a:latin typeface="Arial" panose="020B0604020202020204" pitchFamily="34" charset="0"/>
                        <a:cs typeface="Arial" panose="020B0604020202020204" pitchFamily="34" charset="0"/>
                      </a:endParaRPr>
                    </a:p>
                    <a:p>
                      <a:endParaRPr lang="en-GB" sz="1400" dirty="0" smtClean="0">
                        <a:solidFill>
                          <a:schemeClr val="tx1"/>
                        </a:solidFill>
                        <a:latin typeface="Arial" panose="020B0604020202020204" pitchFamily="34" charset="0"/>
                        <a:cs typeface="Arial" panose="020B0604020202020204" pitchFamily="34" charset="0"/>
                      </a:endParaRPr>
                    </a:p>
                    <a:p>
                      <a:endParaRPr lang="en-GB" sz="1400" dirty="0" smtClean="0">
                        <a:solidFill>
                          <a:schemeClr val="tx1"/>
                        </a:solidFill>
                        <a:latin typeface="Arial" panose="020B0604020202020204" pitchFamily="34" charset="0"/>
                        <a:cs typeface="Arial" panose="020B0604020202020204" pitchFamily="34" charset="0"/>
                      </a:endParaRPr>
                    </a:p>
                    <a:p>
                      <a:endParaRPr lang="en-GB" sz="1400" dirty="0" smtClean="0">
                        <a:solidFill>
                          <a:schemeClr val="tx1"/>
                        </a:solidFill>
                        <a:latin typeface="Arial" panose="020B0604020202020204" pitchFamily="34" charset="0"/>
                        <a:cs typeface="Arial" panose="020B0604020202020204" pitchFamily="34" charset="0"/>
                      </a:endParaRPr>
                    </a:p>
                    <a:p>
                      <a:endParaRPr lang="en-GB" sz="1400" dirty="0" smtClean="0">
                        <a:solidFill>
                          <a:schemeClr val="tx1"/>
                        </a:solidFill>
                        <a:latin typeface="Arial" panose="020B0604020202020204" pitchFamily="34" charset="0"/>
                        <a:cs typeface="Arial" panose="020B0604020202020204" pitchFamily="34" charset="0"/>
                      </a:endParaRPr>
                    </a:p>
                    <a:p>
                      <a:endParaRPr lang="en-GB" sz="1400" dirty="0" smtClean="0">
                        <a:solidFill>
                          <a:schemeClr val="tx1"/>
                        </a:solidFill>
                        <a:latin typeface="Arial" panose="020B0604020202020204" pitchFamily="34" charset="0"/>
                        <a:cs typeface="Arial" panose="020B0604020202020204" pitchFamily="34" charset="0"/>
                      </a:endParaRPr>
                    </a:p>
                  </a:txBody>
                  <a:tcPr/>
                </a:tc>
              </a:tr>
              <a:tr h="370840">
                <a:tc>
                  <a:txBody>
                    <a:bodyPr/>
                    <a:lstStyle/>
                    <a:p>
                      <a:r>
                        <a:rPr lang="en-GB" sz="1400" dirty="0" smtClean="0">
                          <a:solidFill>
                            <a:schemeClr val="tx1"/>
                          </a:solidFill>
                          <a:latin typeface="Arial" panose="020B0604020202020204" pitchFamily="34" charset="0"/>
                          <a:cs typeface="Arial" panose="020B0604020202020204" pitchFamily="34" charset="0"/>
                        </a:rPr>
                        <a:t>Phase</a:t>
                      </a:r>
                      <a:r>
                        <a:rPr lang="en-GB" sz="1400" baseline="0" dirty="0" smtClean="0">
                          <a:solidFill>
                            <a:schemeClr val="tx1"/>
                          </a:solidFill>
                          <a:latin typeface="Arial" panose="020B0604020202020204" pitchFamily="34" charset="0"/>
                          <a:cs typeface="Arial" panose="020B0604020202020204" pitchFamily="34" charset="0"/>
                        </a:rPr>
                        <a:t> 2</a:t>
                      </a:r>
                      <a:endParaRPr lang="en-GB" sz="1400" dirty="0">
                        <a:solidFill>
                          <a:schemeClr val="tx1"/>
                        </a:solidFill>
                        <a:latin typeface="Arial" panose="020B0604020202020204" pitchFamily="34" charset="0"/>
                        <a:cs typeface="Arial" panose="020B0604020202020204" pitchFamily="34" charset="0"/>
                      </a:endParaRPr>
                    </a:p>
                  </a:txBody>
                  <a:tcPr/>
                </a:tc>
                <a:tc>
                  <a:txBody>
                    <a:bodyPr/>
                    <a:lstStyle/>
                    <a:p>
                      <a:endParaRPr lang="en-GB" sz="1400" dirty="0">
                        <a:solidFill>
                          <a:schemeClr val="tx1"/>
                        </a:solidFill>
                        <a:latin typeface="Arial" panose="020B0604020202020204" pitchFamily="34" charset="0"/>
                        <a:cs typeface="Arial" panose="020B0604020202020204" pitchFamily="34" charset="0"/>
                      </a:endParaRPr>
                    </a:p>
                  </a:txBody>
                  <a:tcPr/>
                </a:tc>
                <a:tc>
                  <a:txBody>
                    <a:bodyPr/>
                    <a:lstStyle/>
                    <a:p>
                      <a:endParaRPr lang="en-GB" sz="1400" dirty="0">
                        <a:solidFill>
                          <a:schemeClr val="tx1"/>
                        </a:solidFill>
                        <a:latin typeface="Arial" panose="020B0604020202020204" pitchFamily="34" charset="0"/>
                        <a:cs typeface="Arial" panose="020B0604020202020204" pitchFamily="34" charset="0"/>
                      </a:endParaRPr>
                    </a:p>
                  </a:txBody>
                  <a:tcPr/>
                </a:tc>
                <a:tc>
                  <a:txBody>
                    <a:bodyPr/>
                    <a:lstStyle/>
                    <a:p>
                      <a:endParaRPr lang="en-GB" sz="1400" dirty="0" smtClean="0">
                        <a:solidFill>
                          <a:schemeClr val="tx1"/>
                        </a:solidFill>
                        <a:latin typeface="Arial" panose="020B0604020202020204" pitchFamily="34" charset="0"/>
                        <a:cs typeface="Arial" panose="020B0604020202020204" pitchFamily="34" charset="0"/>
                      </a:endParaRPr>
                    </a:p>
                    <a:p>
                      <a:endParaRPr lang="en-GB" sz="1400" dirty="0" smtClean="0">
                        <a:solidFill>
                          <a:schemeClr val="tx1"/>
                        </a:solidFill>
                        <a:latin typeface="Arial" panose="020B0604020202020204" pitchFamily="34" charset="0"/>
                        <a:cs typeface="Arial" panose="020B0604020202020204" pitchFamily="34" charset="0"/>
                      </a:endParaRPr>
                    </a:p>
                    <a:p>
                      <a:endParaRPr lang="en-GB" sz="1400" dirty="0" smtClean="0">
                        <a:solidFill>
                          <a:schemeClr val="tx1"/>
                        </a:solidFill>
                        <a:latin typeface="Arial" panose="020B0604020202020204" pitchFamily="34" charset="0"/>
                        <a:cs typeface="Arial" panose="020B0604020202020204" pitchFamily="34" charset="0"/>
                      </a:endParaRPr>
                    </a:p>
                    <a:p>
                      <a:endParaRPr lang="en-GB" sz="1400" dirty="0" smtClean="0">
                        <a:solidFill>
                          <a:schemeClr val="tx1"/>
                        </a:solidFill>
                        <a:latin typeface="Arial" panose="020B0604020202020204" pitchFamily="34" charset="0"/>
                        <a:cs typeface="Arial" panose="020B0604020202020204" pitchFamily="34" charset="0"/>
                      </a:endParaRPr>
                    </a:p>
                    <a:p>
                      <a:endParaRPr lang="en-GB" sz="1400" dirty="0" smtClean="0">
                        <a:solidFill>
                          <a:schemeClr val="tx1"/>
                        </a:solidFill>
                        <a:latin typeface="Arial" panose="020B0604020202020204" pitchFamily="34" charset="0"/>
                        <a:cs typeface="Arial" panose="020B0604020202020204" pitchFamily="34" charset="0"/>
                      </a:endParaRPr>
                    </a:p>
                    <a:p>
                      <a:endParaRPr lang="en-GB" sz="1400" dirty="0" smtClean="0">
                        <a:solidFill>
                          <a:schemeClr val="tx1"/>
                        </a:solidFill>
                        <a:latin typeface="Arial" panose="020B0604020202020204" pitchFamily="34" charset="0"/>
                        <a:cs typeface="Arial" panose="020B0604020202020204" pitchFamily="34" charset="0"/>
                      </a:endParaRPr>
                    </a:p>
                    <a:p>
                      <a:endParaRPr lang="en-GB" sz="1400" dirty="0">
                        <a:solidFill>
                          <a:schemeClr val="tx1"/>
                        </a:solidFill>
                        <a:latin typeface="Arial" panose="020B0604020202020204" pitchFamily="34" charset="0"/>
                        <a:cs typeface="Arial" panose="020B0604020202020204" pitchFamily="34" charset="0"/>
                      </a:endParaRPr>
                    </a:p>
                  </a:txBody>
                  <a:tcPr/>
                </a:tc>
              </a:tr>
              <a:tr h="370840">
                <a:tc>
                  <a:txBody>
                    <a:bodyPr/>
                    <a:lstStyle/>
                    <a:p>
                      <a:r>
                        <a:rPr lang="en-GB" sz="1400" dirty="0" smtClean="0">
                          <a:solidFill>
                            <a:schemeClr val="tx1"/>
                          </a:solidFill>
                          <a:latin typeface="Arial" panose="020B0604020202020204" pitchFamily="34" charset="0"/>
                          <a:cs typeface="Arial" panose="020B0604020202020204" pitchFamily="34" charset="0"/>
                        </a:rPr>
                        <a:t>Phase</a:t>
                      </a:r>
                      <a:r>
                        <a:rPr lang="en-GB" sz="1400" baseline="0" dirty="0" smtClean="0">
                          <a:solidFill>
                            <a:schemeClr val="tx1"/>
                          </a:solidFill>
                          <a:latin typeface="Arial" panose="020B0604020202020204" pitchFamily="34" charset="0"/>
                          <a:cs typeface="Arial" panose="020B0604020202020204" pitchFamily="34" charset="0"/>
                        </a:rPr>
                        <a:t> 3</a:t>
                      </a:r>
                      <a:endParaRPr lang="en-GB" sz="1400" dirty="0">
                        <a:solidFill>
                          <a:schemeClr val="tx1"/>
                        </a:solidFill>
                        <a:latin typeface="Arial" panose="020B0604020202020204" pitchFamily="34" charset="0"/>
                        <a:cs typeface="Arial" panose="020B0604020202020204" pitchFamily="34" charset="0"/>
                      </a:endParaRPr>
                    </a:p>
                  </a:txBody>
                  <a:tcPr/>
                </a:tc>
                <a:tc>
                  <a:txBody>
                    <a:bodyPr/>
                    <a:lstStyle/>
                    <a:p>
                      <a:endParaRPr lang="en-GB" sz="1400" dirty="0">
                        <a:solidFill>
                          <a:schemeClr val="tx1"/>
                        </a:solidFill>
                        <a:latin typeface="Arial" panose="020B0604020202020204" pitchFamily="34" charset="0"/>
                        <a:cs typeface="Arial" panose="020B0604020202020204" pitchFamily="34" charset="0"/>
                      </a:endParaRPr>
                    </a:p>
                  </a:txBody>
                  <a:tcPr/>
                </a:tc>
                <a:tc>
                  <a:txBody>
                    <a:bodyPr/>
                    <a:lstStyle/>
                    <a:p>
                      <a:endParaRPr lang="en-GB" sz="1400">
                        <a:solidFill>
                          <a:schemeClr val="tx1"/>
                        </a:solidFill>
                        <a:latin typeface="Arial" panose="020B0604020202020204" pitchFamily="34" charset="0"/>
                        <a:cs typeface="Arial" panose="020B0604020202020204" pitchFamily="34" charset="0"/>
                      </a:endParaRPr>
                    </a:p>
                  </a:txBody>
                  <a:tcPr/>
                </a:tc>
                <a:tc>
                  <a:txBody>
                    <a:bodyPr/>
                    <a:lstStyle/>
                    <a:p>
                      <a:endParaRPr lang="en-GB" sz="1400" dirty="0" smtClean="0">
                        <a:solidFill>
                          <a:schemeClr val="tx1"/>
                        </a:solidFill>
                        <a:latin typeface="Arial" panose="020B0604020202020204" pitchFamily="34" charset="0"/>
                        <a:cs typeface="Arial" panose="020B0604020202020204" pitchFamily="34" charset="0"/>
                      </a:endParaRPr>
                    </a:p>
                    <a:p>
                      <a:endParaRPr lang="en-GB" sz="1400" dirty="0" smtClean="0">
                        <a:solidFill>
                          <a:schemeClr val="tx1"/>
                        </a:solidFill>
                        <a:latin typeface="Arial" panose="020B0604020202020204" pitchFamily="34" charset="0"/>
                        <a:cs typeface="Arial" panose="020B0604020202020204" pitchFamily="34" charset="0"/>
                      </a:endParaRPr>
                    </a:p>
                    <a:p>
                      <a:endParaRPr lang="en-GB" sz="1400" dirty="0" smtClean="0">
                        <a:solidFill>
                          <a:schemeClr val="tx1"/>
                        </a:solidFill>
                        <a:latin typeface="Arial" panose="020B0604020202020204" pitchFamily="34" charset="0"/>
                        <a:cs typeface="Arial" panose="020B0604020202020204" pitchFamily="34" charset="0"/>
                      </a:endParaRPr>
                    </a:p>
                    <a:p>
                      <a:endParaRPr lang="en-GB" sz="1400" dirty="0" smtClean="0">
                        <a:solidFill>
                          <a:schemeClr val="tx1"/>
                        </a:solidFill>
                        <a:latin typeface="Arial" panose="020B0604020202020204" pitchFamily="34" charset="0"/>
                        <a:cs typeface="Arial" panose="020B0604020202020204" pitchFamily="34" charset="0"/>
                      </a:endParaRPr>
                    </a:p>
                    <a:p>
                      <a:endParaRPr lang="en-GB" sz="1400" dirty="0" smtClean="0">
                        <a:solidFill>
                          <a:schemeClr val="tx1"/>
                        </a:solidFill>
                        <a:latin typeface="Arial" panose="020B0604020202020204" pitchFamily="34" charset="0"/>
                        <a:cs typeface="Arial" panose="020B0604020202020204" pitchFamily="34" charset="0"/>
                      </a:endParaRPr>
                    </a:p>
                    <a:p>
                      <a:endParaRPr lang="en-GB" sz="1400" dirty="0" smtClean="0">
                        <a:solidFill>
                          <a:schemeClr val="tx1"/>
                        </a:solidFill>
                        <a:latin typeface="Arial" panose="020B0604020202020204" pitchFamily="34" charset="0"/>
                        <a:cs typeface="Arial" panose="020B0604020202020204" pitchFamily="34" charset="0"/>
                      </a:endParaRPr>
                    </a:p>
                    <a:p>
                      <a:endParaRPr lang="en-GB" sz="1400" dirty="0">
                        <a:solidFill>
                          <a:schemeClr val="tx1"/>
                        </a:solidFill>
                        <a:latin typeface="Arial" panose="020B0604020202020204" pitchFamily="34" charset="0"/>
                        <a:cs typeface="Arial" panose="020B0604020202020204" pitchFamily="34" charset="0"/>
                      </a:endParaRPr>
                    </a:p>
                  </a:txBody>
                  <a:tcPr/>
                </a:tc>
              </a:tr>
              <a:tr h="370840">
                <a:tc>
                  <a:txBody>
                    <a:bodyPr/>
                    <a:lstStyle/>
                    <a:p>
                      <a:r>
                        <a:rPr lang="en-GB" sz="1400" dirty="0" smtClean="0">
                          <a:solidFill>
                            <a:schemeClr val="tx1"/>
                          </a:solidFill>
                          <a:latin typeface="Arial" panose="020B0604020202020204" pitchFamily="34" charset="0"/>
                          <a:cs typeface="Arial" panose="020B0604020202020204" pitchFamily="34" charset="0"/>
                        </a:rPr>
                        <a:t>Phase</a:t>
                      </a:r>
                      <a:r>
                        <a:rPr lang="en-GB" sz="1400" baseline="0" dirty="0" smtClean="0">
                          <a:solidFill>
                            <a:schemeClr val="tx1"/>
                          </a:solidFill>
                          <a:latin typeface="Arial" panose="020B0604020202020204" pitchFamily="34" charset="0"/>
                          <a:cs typeface="Arial" panose="020B0604020202020204" pitchFamily="34" charset="0"/>
                        </a:rPr>
                        <a:t> 4</a:t>
                      </a:r>
                      <a:endParaRPr lang="en-GB" sz="1400" dirty="0">
                        <a:solidFill>
                          <a:schemeClr val="tx1"/>
                        </a:solidFill>
                        <a:latin typeface="Arial" panose="020B0604020202020204" pitchFamily="34" charset="0"/>
                        <a:cs typeface="Arial" panose="020B0604020202020204" pitchFamily="34" charset="0"/>
                      </a:endParaRPr>
                    </a:p>
                  </a:txBody>
                  <a:tcPr/>
                </a:tc>
                <a:tc>
                  <a:txBody>
                    <a:bodyPr/>
                    <a:lstStyle/>
                    <a:p>
                      <a:endParaRPr lang="en-GB" sz="1400">
                        <a:solidFill>
                          <a:schemeClr val="tx1"/>
                        </a:solidFill>
                        <a:latin typeface="Arial" panose="020B0604020202020204" pitchFamily="34" charset="0"/>
                        <a:cs typeface="Arial" panose="020B0604020202020204" pitchFamily="34" charset="0"/>
                      </a:endParaRPr>
                    </a:p>
                  </a:txBody>
                  <a:tcPr/>
                </a:tc>
                <a:tc>
                  <a:txBody>
                    <a:bodyPr/>
                    <a:lstStyle/>
                    <a:p>
                      <a:endParaRPr lang="en-GB" sz="1400">
                        <a:solidFill>
                          <a:schemeClr val="tx1"/>
                        </a:solidFill>
                        <a:latin typeface="Arial" panose="020B0604020202020204" pitchFamily="34" charset="0"/>
                        <a:cs typeface="Arial" panose="020B0604020202020204" pitchFamily="34" charset="0"/>
                      </a:endParaRPr>
                    </a:p>
                  </a:txBody>
                  <a:tcPr/>
                </a:tc>
                <a:tc>
                  <a:txBody>
                    <a:bodyPr/>
                    <a:lstStyle/>
                    <a:p>
                      <a:endParaRPr lang="en-GB" sz="1400" dirty="0" smtClean="0">
                        <a:solidFill>
                          <a:schemeClr val="tx1"/>
                        </a:solidFill>
                        <a:latin typeface="Arial" panose="020B0604020202020204" pitchFamily="34" charset="0"/>
                        <a:cs typeface="Arial" panose="020B0604020202020204" pitchFamily="34" charset="0"/>
                      </a:endParaRPr>
                    </a:p>
                    <a:p>
                      <a:endParaRPr lang="en-GB" sz="1400" dirty="0" smtClean="0">
                        <a:solidFill>
                          <a:schemeClr val="tx1"/>
                        </a:solidFill>
                        <a:latin typeface="Arial" panose="020B0604020202020204" pitchFamily="34" charset="0"/>
                        <a:cs typeface="Arial" panose="020B0604020202020204" pitchFamily="34" charset="0"/>
                      </a:endParaRPr>
                    </a:p>
                    <a:p>
                      <a:endParaRPr lang="en-GB" sz="1400" dirty="0" smtClean="0">
                        <a:solidFill>
                          <a:schemeClr val="tx1"/>
                        </a:solidFill>
                        <a:latin typeface="Arial" panose="020B0604020202020204" pitchFamily="34" charset="0"/>
                        <a:cs typeface="Arial" panose="020B0604020202020204" pitchFamily="34" charset="0"/>
                      </a:endParaRPr>
                    </a:p>
                    <a:p>
                      <a:endParaRPr lang="en-GB" sz="1400" dirty="0" smtClean="0">
                        <a:solidFill>
                          <a:schemeClr val="tx1"/>
                        </a:solidFill>
                        <a:latin typeface="Arial" panose="020B0604020202020204" pitchFamily="34" charset="0"/>
                        <a:cs typeface="Arial" panose="020B0604020202020204" pitchFamily="34" charset="0"/>
                      </a:endParaRPr>
                    </a:p>
                    <a:p>
                      <a:endParaRPr lang="en-GB" sz="1400" dirty="0" smtClean="0">
                        <a:solidFill>
                          <a:schemeClr val="tx1"/>
                        </a:solidFill>
                        <a:latin typeface="Arial" panose="020B0604020202020204" pitchFamily="34" charset="0"/>
                        <a:cs typeface="Arial" panose="020B0604020202020204" pitchFamily="34" charset="0"/>
                      </a:endParaRPr>
                    </a:p>
                    <a:p>
                      <a:endParaRPr lang="en-GB" sz="1400" dirty="0" smtClean="0">
                        <a:solidFill>
                          <a:schemeClr val="tx1"/>
                        </a:solidFill>
                        <a:latin typeface="Arial" panose="020B0604020202020204" pitchFamily="34" charset="0"/>
                        <a:cs typeface="Arial" panose="020B0604020202020204" pitchFamily="34" charset="0"/>
                      </a:endParaRPr>
                    </a:p>
                    <a:p>
                      <a:endParaRPr lang="en-GB" sz="1400" dirty="0">
                        <a:solidFill>
                          <a:schemeClr val="tx1"/>
                        </a:solidFill>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453028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latin typeface="Arial" panose="020B0604020202020204" pitchFamily="34" charset="0"/>
                <a:cs typeface="Arial" panose="020B0604020202020204" pitchFamily="34" charset="0"/>
              </a:rPr>
              <a:t>Your Task</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GB" dirty="0" smtClean="0">
                <a:solidFill>
                  <a:srgbClr val="0070C0"/>
                </a:solidFill>
                <a:latin typeface="Arial" panose="020B0604020202020204" pitchFamily="34" charset="0"/>
                <a:cs typeface="Arial" panose="020B0604020202020204" pitchFamily="34" charset="0"/>
              </a:rPr>
              <a:t>Return to your groups. </a:t>
            </a:r>
          </a:p>
          <a:p>
            <a:r>
              <a:rPr lang="en-GB" dirty="0" smtClean="0">
                <a:solidFill>
                  <a:srgbClr val="0070C0"/>
                </a:solidFill>
                <a:latin typeface="Arial" panose="020B0604020202020204" pitchFamily="34" charset="0"/>
                <a:cs typeface="Arial" panose="020B0604020202020204" pitchFamily="34" charset="0"/>
              </a:rPr>
              <a:t>You now have </a:t>
            </a:r>
            <a:r>
              <a:rPr lang="en-GB" b="1" dirty="0" smtClean="0">
                <a:solidFill>
                  <a:srgbClr val="0070C0"/>
                </a:solidFill>
                <a:latin typeface="Arial" panose="020B0604020202020204" pitchFamily="34" charset="0"/>
                <a:cs typeface="Arial" panose="020B0604020202020204" pitchFamily="34" charset="0"/>
              </a:rPr>
              <a:t>5 minutes each</a:t>
            </a:r>
            <a:r>
              <a:rPr lang="en-GB" dirty="0" smtClean="0">
                <a:solidFill>
                  <a:srgbClr val="0070C0"/>
                </a:solidFill>
                <a:latin typeface="Arial" panose="020B0604020202020204" pitchFamily="34" charset="0"/>
                <a:cs typeface="Arial" panose="020B0604020202020204" pitchFamily="34" charset="0"/>
              </a:rPr>
              <a:t> to teach one another about the phase of the battle which you have investigated</a:t>
            </a:r>
          </a:p>
          <a:p>
            <a:endParaRPr lang="en-GB" dirty="0">
              <a:solidFill>
                <a:srgbClr val="0070C0"/>
              </a:solidFill>
              <a:latin typeface="Arial" panose="020B0604020202020204" pitchFamily="34" charset="0"/>
              <a:cs typeface="Arial" panose="020B0604020202020204" pitchFamily="34" charset="0"/>
            </a:endParaRPr>
          </a:p>
          <a:p>
            <a:r>
              <a:rPr lang="en-GB" dirty="0" smtClean="0">
                <a:solidFill>
                  <a:srgbClr val="0070C0"/>
                </a:solidFill>
                <a:latin typeface="Arial" panose="020B0604020202020204" pitchFamily="34" charset="0"/>
                <a:cs typeface="Arial" panose="020B0604020202020204" pitchFamily="34" charset="0"/>
              </a:rPr>
              <a:t>If you finish, attempt the S+C activity at any workstation</a:t>
            </a:r>
            <a:endParaRPr lang="en-GB"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1456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rmAutofit/>
          </a:bodyPr>
          <a:lstStyle/>
          <a:p>
            <a:r>
              <a:rPr lang="en-GB" u="sng" dirty="0" smtClean="0">
                <a:solidFill>
                  <a:srgbClr val="0070C0"/>
                </a:solidFill>
              </a:rPr>
              <a:t>The Battle of Waterloo 1815</a:t>
            </a:r>
            <a:endParaRPr lang="en-GB" u="sng" dirty="0">
              <a:solidFill>
                <a:srgbClr val="0070C0"/>
              </a:solidFill>
            </a:endParaRPr>
          </a:p>
        </p:txBody>
      </p:sp>
      <p:sp>
        <p:nvSpPr>
          <p:cNvPr id="5" name="TextBox 4"/>
          <p:cNvSpPr txBox="1"/>
          <p:nvPr/>
        </p:nvSpPr>
        <p:spPr>
          <a:xfrm>
            <a:off x="251520" y="1700808"/>
            <a:ext cx="8424936" cy="4093428"/>
          </a:xfrm>
          <a:prstGeom prst="rect">
            <a:avLst/>
          </a:prstGeom>
          <a:noFill/>
        </p:spPr>
        <p:txBody>
          <a:bodyPr wrap="square" rtlCol="0">
            <a:spAutoFit/>
          </a:bodyPr>
          <a:lstStyle/>
          <a:p>
            <a:r>
              <a:rPr lang="en-GB" sz="3200" dirty="0" smtClean="0">
                <a:solidFill>
                  <a:srgbClr val="0070C0"/>
                </a:solidFill>
                <a:latin typeface="Arial" panose="020B0604020202020204" pitchFamily="34" charset="0"/>
                <a:cs typeface="Arial" panose="020B0604020202020204" pitchFamily="34" charset="0"/>
              </a:rPr>
              <a:t>LO: To investigate how the Allies won the Battle of Waterloo.</a:t>
            </a:r>
            <a:endParaRPr lang="en-GB" sz="2800" dirty="0">
              <a:solidFill>
                <a:srgbClr val="0070C0"/>
              </a:solidFill>
              <a:latin typeface="Arial" panose="020B0604020202020204" pitchFamily="34" charset="0"/>
              <a:cs typeface="Arial" panose="020B0604020202020204" pitchFamily="34" charset="0"/>
            </a:endParaRPr>
          </a:p>
          <a:p>
            <a:endParaRPr lang="en-GB" sz="2800" dirty="0" smtClean="0">
              <a:solidFill>
                <a:srgbClr val="0070C0"/>
              </a:solidFill>
              <a:latin typeface="Arial" panose="020B0604020202020204" pitchFamily="34" charset="0"/>
              <a:cs typeface="Arial" panose="020B0604020202020204" pitchFamily="34" charset="0"/>
            </a:endParaRPr>
          </a:p>
          <a:p>
            <a:r>
              <a:rPr lang="en-GB" sz="2800" dirty="0" smtClean="0">
                <a:solidFill>
                  <a:srgbClr val="0070C0"/>
                </a:solidFill>
                <a:latin typeface="Arial" panose="020B0604020202020204" pitchFamily="34" charset="0"/>
                <a:cs typeface="Arial" panose="020B0604020202020204" pitchFamily="34" charset="0"/>
              </a:rPr>
              <a:t>All – Will be able to describe three tactics which Wellington used in order to win the battle</a:t>
            </a:r>
          </a:p>
          <a:p>
            <a:r>
              <a:rPr lang="en-GB" sz="2800" dirty="0" smtClean="0">
                <a:solidFill>
                  <a:srgbClr val="0070C0"/>
                </a:solidFill>
                <a:latin typeface="Arial" panose="020B0604020202020204" pitchFamily="34" charset="0"/>
                <a:cs typeface="Arial" panose="020B0604020202020204" pitchFamily="34" charset="0"/>
              </a:rPr>
              <a:t>Most – Will be able to explain why those tactics were important in helping the Allies win</a:t>
            </a:r>
          </a:p>
          <a:p>
            <a:r>
              <a:rPr lang="en-GB" sz="2800" b="1" dirty="0" smtClean="0">
                <a:solidFill>
                  <a:srgbClr val="0070C0"/>
                </a:solidFill>
                <a:latin typeface="Arial" panose="020B0604020202020204" pitchFamily="34" charset="0"/>
                <a:cs typeface="Arial" panose="020B0604020202020204" pitchFamily="34" charset="0"/>
              </a:rPr>
              <a:t>Some – Will be able to evaluate the importance of these tactics in helping the Allies win</a:t>
            </a:r>
            <a:endParaRPr lang="en-GB" sz="28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6537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7"/>
            <a:ext cx="8694032" cy="1325563"/>
          </a:xfrm>
        </p:spPr>
        <p:txBody>
          <a:bodyPr>
            <a:normAutofit fontScale="90000"/>
          </a:bodyPr>
          <a:lstStyle/>
          <a:p>
            <a:r>
              <a:rPr lang="en-GB" dirty="0" smtClean="0">
                <a:solidFill>
                  <a:srgbClr val="0070C0"/>
                </a:solidFill>
                <a:latin typeface="Arial" panose="020B0604020202020204" pitchFamily="34" charset="0"/>
                <a:cs typeface="Arial" panose="020B0604020202020204" pitchFamily="34" charset="0"/>
              </a:rPr>
              <a:t>Napoleon was always going to lose the Battle of Waterloo’. Do you agree</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9512" y="1600200"/>
            <a:ext cx="8856984" cy="5069160"/>
          </a:xfrm>
        </p:spPr>
        <p:txBody>
          <a:bodyPr>
            <a:normAutofit/>
          </a:bodyPr>
          <a:lstStyle/>
          <a:p>
            <a:pPr marL="0" indent="0">
              <a:buNone/>
            </a:pPr>
            <a:r>
              <a:rPr lang="en-GB" dirty="0" smtClean="0">
                <a:solidFill>
                  <a:srgbClr val="0070C0"/>
                </a:solidFill>
                <a:latin typeface="Arial" panose="020B0604020202020204" pitchFamily="34" charset="0"/>
                <a:cs typeface="Arial" panose="020B0604020202020204" pitchFamily="34" charset="0"/>
              </a:rPr>
              <a:t>We are going to debate this question.</a:t>
            </a:r>
          </a:p>
          <a:p>
            <a:pPr marL="0" indent="0">
              <a:buNone/>
            </a:pPr>
            <a:endParaRPr lang="en-GB" dirty="0" smtClean="0">
              <a:solidFill>
                <a:srgbClr val="0070C0"/>
              </a:solidFill>
              <a:latin typeface="Arial" panose="020B0604020202020204" pitchFamily="34" charset="0"/>
              <a:cs typeface="Arial" panose="020B0604020202020204" pitchFamily="34" charset="0"/>
            </a:endParaRPr>
          </a:p>
          <a:p>
            <a:pPr marL="0" indent="0">
              <a:buNone/>
            </a:pPr>
            <a:r>
              <a:rPr lang="en-GB" dirty="0" smtClean="0">
                <a:solidFill>
                  <a:srgbClr val="0070C0"/>
                </a:solidFill>
                <a:latin typeface="Arial" panose="020B0604020202020204" pitchFamily="34" charset="0"/>
                <a:cs typeface="Arial" panose="020B0604020202020204" pitchFamily="34" charset="0"/>
              </a:rPr>
              <a:t>You have </a:t>
            </a:r>
            <a:r>
              <a:rPr lang="en-GB" b="1" dirty="0" smtClean="0">
                <a:solidFill>
                  <a:srgbClr val="0070C0"/>
                </a:solidFill>
                <a:latin typeface="Arial" panose="020B0604020202020204" pitchFamily="34" charset="0"/>
                <a:cs typeface="Arial" panose="020B0604020202020204" pitchFamily="34" charset="0"/>
              </a:rPr>
              <a:t>5 minutes</a:t>
            </a:r>
            <a:r>
              <a:rPr lang="en-GB" dirty="0" smtClean="0">
                <a:solidFill>
                  <a:srgbClr val="0070C0"/>
                </a:solidFill>
                <a:latin typeface="Arial" panose="020B0604020202020204" pitchFamily="34" charset="0"/>
                <a:cs typeface="Arial" panose="020B0604020202020204" pitchFamily="34" charset="0"/>
              </a:rPr>
              <a:t> to prepare any notes to help you in the debate</a:t>
            </a:r>
          </a:p>
          <a:p>
            <a:pPr marL="0" indent="0">
              <a:buNone/>
            </a:pPr>
            <a:endParaRPr lang="en-GB" dirty="0" smtClean="0">
              <a:solidFill>
                <a:srgbClr val="0070C0"/>
              </a:solidFill>
              <a:latin typeface="Arial" panose="020B0604020202020204" pitchFamily="34" charset="0"/>
              <a:cs typeface="Arial" panose="020B0604020202020204" pitchFamily="34" charset="0"/>
            </a:endParaRPr>
          </a:p>
          <a:p>
            <a:pPr marL="0" indent="0">
              <a:buNone/>
            </a:pPr>
            <a:r>
              <a:rPr lang="en-GB" b="1" smtClean="0">
                <a:solidFill>
                  <a:srgbClr val="0070C0"/>
                </a:solidFill>
                <a:latin typeface="Arial" panose="020B0604020202020204" pitchFamily="34" charset="0"/>
                <a:cs typeface="Arial" panose="020B0604020202020204" pitchFamily="34" charset="0"/>
              </a:rPr>
              <a:t>Struggling</a:t>
            </a:r>
            <a:r>
              <a:rPr lang="en-GB" b="1" dirty="0" smtClean="0">
                <a:solidFill>
                  <a:srgbClr val="0070C0"/>
                </a:solidFill>
                <a:latin typeface="Arial" panose="020B0604020202020204" pitchFamily="34" charset="0"/>
                <a:cs typeface="Arial" panose="020B0604020202020204" pitchFamily="34" charset="0"/>
              </a:rPr>
              <a:t>?: </a:t>
            </a:r>
            <a:r>
              <a:rPr lang="en-GB" dirty="0" smtClean="0">
                <a:solidFill>
                  <a:srgbClr val="0070C0"/>
                </a:solidFill>
                <a:latin typeface="Arial" panose="020B0604020202020204" pitchFamily="34" charset="0"/>
                <a:cs typeface="Arial" panose="020B0604020202020204" pitchFamily="34" charset="0"/>
              </a:rPr>
              <a:t>Think about:</a:t>
            </a:r>
          </a:p>
          <a:p>
            <a:r>
              <a:rPr lang="en-GB" dirty="0">
                <a:solidFill>
                  <a:srgbClr val="0070C0"/>
                </a:solidFill>
                <a:latin typeface="Arial" panose="020B0604020202020204" pitchFamily="34" charset="0"/>
                <a:cs typeface="Arial" panose="020B0604020202020204" pitchFamily="34" charset="0"/>
              </a:rPr>
              <a:t>Was Napoleon’s strategy ever likely to work?</a:t>
            </a:r>
          </a:p>
          <a:p>
            <a:r>
              <a:rPr lang="en-GB" dirty="0">
                <a:solidFill>
                  <a:srgbClr val="0070C0"/>
                </a:solidFill>
                <a:latin typeface="Arial" panose="020B0604020202020204" pitchFamily="34" charset="0"/>
                <a:cs typeface="Arial" panose="020B0604020202020204" pitchFamily="34" charset="0"/>
              </a:rPr>
              <a:t>What was it that helped the Allies win?</a:t>
            </a:r>
          </a:p>
          <a:p>
            <a:r>
              <a:rPr lang="en-GB" dirty="0">
                <a:solidFill>
                  <a:srgbClr val="0070C0"/>
                </a:solidFill>
                <a:latin typeface="Arial" panose="020B0604020202020204" pitchFamily="34" charset="0"/>
                <a:cs typeface="Arial" panose="020B0604020202020204" pitchFamily="34" charset="0"/>
              </a:rPr>
              <a:t>Was Waterloo a British or an Allied victory?</a:t>
            </a:r>
          </a:p>
        </p:txBody>
      </p:sp>
    </p:spTree>
    <p:extLst>
      <p:ext uri="{BB962C8B-B14F-4D97-AF65-F5344CB8AC3E}">
        <p14:creationId xmlns:p14="http://schemas.microsoft.com/office/powerpoint/2010/main" val="3464000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08" y="-18256"/>
            <a:ext cx="9324528" cy="1143000"/>
          </a:xfrm>
        </p:spPr>
        <p:txBody>
          <a:bodyPr>
            <a:normAutofit/>
          </a:bodyPr>
          <a:lstStyle/>
          <a:p>
            <a:r>
              <a:rPr lang="en-GB" sz="3600" dirty="0" smtClean="0">
                <a:latin typeface="Arial" panose="020B0604020202020204" pitchFamily="34" charset="0"/>
                <a:cs typeface="Arial" panose="020B0604020202020204" pitchFamily="34" charset="0"/>
              </a:rPr>
              <a:t>Phase 1: The Return of the Emperor</a:t>
            </a:r>
            <a:endParaRPr lang="en-GB" sz="3600" dirty="0">
              <a:latin typeface="Arial" panose="020B0604020202020204" pitchFamily="34" charset="0"/>
              <a:cs typeface="Arial" panose="020B0604020202020204" pitchFamily="34" charset="0"/>
            </a:endParaRPr>
          </a:p>
        </p:txBody>
      </p:sp>
      <p:sp>
        <p:nvSpPr>
          <p:cNvPr id="4" name="TextBox 3"/>
          <p:cNvSpPr txBox="1"/>
          <p:nvPr/>
        </p:nvSpPr>
        <p:spPr>
          <a:xfrm>
            <a:off x="0" y="920525"/>
            <a:ext cx="8397818" cy="1938992"/>
          </a:xfrm>
          <a:prstGeom prst="rect">
            <a:avLst/>
          </a:prstGeom>
          <a:noFill/>
        </p:spPr>
        <p:txBody>
          <a:bodyPr wrap="square" rtlCol="0">
            <a:spAutoFit/>
          </a:bodyPr>
          <a:lstStyle/>
          <a:p>
            <a:r>
              <a:rPr lang="en-GB" sz="2000" dirty="0" smtClean="0">
                <a:latin typeface="Arial" panose="020B0604020202020204" pitchFamily="34" charset="0"/>
                <a:cs typeface="Arial" panose="020B0604020202020204" pitchFamily="34" charset="0"/>
              </a:rPr>
              <a:t>In 1814, Napoleon had been forced </a:t>
            </a:r>
            <a:r>
              <a:rPr lang="en-GB" sz="2000" b="1" dirty="0" smtClean="0">
                <a:latin typeface="Arial" panose="020B0604020202020204" pitchFamily="34" charset="0"/>
                <a:cs typeface="Arial" panose="020B0604020202020204" pitchFamily="34" charset="0"/>
              </a:rPr>
              <a:t>to abdicate </a:t>
            </a:r>
            <a:r>
              <a:rPr lang="en-GB" sz="2000" dirty="0" smtClean="0">
                <a:latin typeface="Arial" panose="020B0604020202020204" pitchFamily="34" charset="0"/>
                <a:cs typeface="Arial" panose="020B0604020202020204" pitchFamily="34" charset="0"/>
              </a:rPr>
              <a:t>after a number of countries combined into a Coalition and invaded France. </a:t>
            </a:r>
            <a:r>
              <a:rPr lang="en-GB" sz="2000" dirty="0">
                <a:latin typeface="Arial" panose="020B0604020202020204" pitchFamily="34" charset="0"/>
                <a:cs typeface="Arial" panose="020B0604020202020204" pitchFamily="34" charset="0"/>
              </a:rPr>
              <a:t>He was exiled to the island of </a:t>
            </a:r>
            <a:r>
              <a:rPr lang="en-GB" sz="2000" dirty="0" smtClean="0">
                <a:latin typeface="Arial" panose="020B0604020202020204" pitchFamily="34" charset="0"/>
                <a:cs typeface="Arial" panose="020B0604020202020204" pitchFamily="34" charset="0"/>
              </a:rPr>
              <a:t>Elba, but returned in March 1815, when it became clear that the French people were unhappy with Louis XVIII, who had been made King of France. The whole army joined Napoleon at once, but the people of France were not that excited to see Napoleon.</a:t>
            </a:r>
            <a:endParaRPr lang="en-GB" sz="2000" dirty="0">
              <a:latin typeface="Arial" panose="020B0604020202020204" pitchFamily="34" charset="0"/>
              <a:cs typeface="Arial" panose="020B0604020202020204" pitchFamily="34" charset="0"/>
            </a:endParaRPr>
          </a:p>
        </p:txBody>
      </p:sp>
      <p:sp>
        <p:nvSpPr>
          <p:cNvPr id="9" name="TextBox 8"/>
          <p:cNvSpPr txBox="1"/>
          <p:nvPr/>
        </p:nvSpPr>
        <p:spPr>
          <a:xfrm>
            <a:off x="43888" y="3233005"/>
            <a:ext cx="7844460" cy="1323439"/>
          </a:xfrm>
          <a:prstGeom prst="rect">
            <a:avLst/>
          </a:prstGeom>
          <a:noFill/>
        </p:spPr>
        <p:txBody>
          <a:bodyPr wrap="square" rtlCol="0">
            <a:spAutoFit/>
          </a:bodyPr>
          <a:lstStyle/>
          <a:p>
            <a:r>
              <a:rPr lang="en-GB" sz="2000" dirty="0" smtClean="0">
                <a:latin typeface="Arial" panose="020B0604020202020204" pitchFamily="34" charset="0"/>
                <a:cs typeface="Arial" panose="020B0604020202020204" pitchFamily="34" charset="0"/>
              </a:rPr>
              <a:t>In order to </a:t>
            </a:r>
            <a:r>
              <a:rPr lang="en-GB" sz="2000" b="1" dirty="0" smtClean="0">
                <a:latin typeface="Arial" panose="020B0604020202020204" pitchFamily="34" charset="0"/>
                <a:cs typeface="Arial" panose="020B0604020202020204" pitchFamily="34" charset="0"/>
              </a:rPr>
              <a:t>reclaim </a:t>
            </a:r>
            <a:r>
              <a:rPr lang="en-GB" sz="2000" dirty="0" smtClean="0">
                <a:latin typeface="Arial" panose="020B0604020202020204" pitchFamily="34" charset="0"/>
                <a:cs typeface="Arial" panose="020B0604020202020204" pitchFamily="34" charset="0"/>
              </a:rPr>
              <a:t>France’s position of power, Napoleon needed to fight off France’s enemies. However, the countries of Europe </a:t>
            </a:r>
            <a:r>
              <a:rPr lang="en-GB" sz="2000" b="1" dirty="0" smtClean="0">
                <a:latin typeface="Arial" panose="020B0604020202020204" pitchFamily="34" charset="0"/>
                <a:cs typeface="Arial" panose="020B0604020202020204" pitchFamily="34" charset="0"/>
              </a:rPr>
              <a:t>united </a:t>
            </a:r>
            <a:r>
              <a:rPr lang="en-GB" sz="2000" dirty="0" smtClean="0">
                <a:latin typeface="Arial" panose="020B0604020202020204" pitchFamily="34" charset="0"/>
                <a:cs typeface="Arial" panose="020B0604020202020204" pitchFamily="34" charset="0"/>
              </a:rPr>
              <a:t>in the face of this new threat. They created the </a:t>
            </a:r>
            <a:r>
              <a:rPr lang="en-GB" sz="2000" b="1" dirty="0" smtClean="0">
                <a:latin typeface="Arial" panose="020B0604020202020204" pitchFamily="34" charset="0"/>
                <a:cs typeface="Arial" panose="020B0604020202020204" pitchFamily="34" charset="0"/>
              </a:rPr>
              <a:t>Seventh Coalition </a:t>
            </a:r>
            <a:r>
              <a:rPr lang="en-GB" sz="2000" dirty="0" smtClean="0">
                <a:latin typeface="Arial" panose="020B0604020202020204" pitchFamily="34" charset="0"/>
                <a:cs typeface="Arial" panose="020B0604020202020204" pitchFamily="34" charset="0"/>
              </a:rPr>
              <a:t>(Britain, Prussia, Austria and Russia), and prepared for war</a:t>
            </a:r>
            <a:endParaRPr lang="en-GB" sz="2000" dirty="0">
              <a:latin typeface="Arial" panose="020B0604020202020204" pitchFamily="34" charset="0"/>
              <a:cs typeface="Arial" panose="020B0604020202020204" pitchFamily="34" charset="0"/>
            </a:endParaRPr>
          </a:p>
        </p:txBody>
      </p:sp>
      <p:sp>
        <p:nvSpPr>
          <p:cNvPr id="10" name="TextBox 9"/>
          <p:cNvSpPr txBox="1"/>
          <p:nvPr/>
        </p:nvSpPr>
        <p:spPr>
          <a:xfrm>
            <a:off x="43888" y="4929932"/>
            <a:ext cx="7888348" cy="1323439"/>
          </a:xfrm>
          <a:prstGeom prst="rect">
            <a:avLst/>
          </a:prstGeom>
          <a:noFill/>
        </p:spPr>
        <p:txBody>
          <a:bodyPr wrap="square" rtlCol="0">
            <a:spAutoFit/>
          </a:bodyPr>
          <a:lstStyle/>
          <a:p>
            <a:r>
              <a:rPr lang="en-GB" sz="2000" dirty="0" smtClean="0">
                <a:latin typeface="Arial" panose="020B0604020202020204" pitchFamily="34" charset="0"/>
                <a:cs typeface="Arial" panose="020B0604020202020204" pitchFamily="34" charset="0"/>
              </a:rPr>
              <a:t>Napoleon knew that he could </a:t>
            </a:r>
            <a:r>
              <a:rPr lang="en-GB" sz="2000" b="1" dirty="0" smtClean="0">
                <a:latin typeface="Arial" panose="020B0604020202020204" pitchFamily="34" charset="0"/>
                <a:cs typeface="Arial" panose="020B0604020202020204" pitchFamily="34" charset="0"/>
              </a:rPr>
              <a:t>not defeat all </a:t>
            </a:r>
            <a:r>
              <a:rPr lang="en-GB" sz="2000" dirty="0" smtClean="0">
                <a:latin typeface="Arial" panose="020B0604020202020204" pitchFamily="34" charset="0"/>
                <a:cs typeface="Arial" panose="020B0604020202020204" pitchFamily="34" charset="0"/>
              </a:rPr>
              <a:t>the Allies at once, so he decided to start by attacking the </a:t>
            </a:r>
            <a:r>
              <a:rPr lang="en-GB" sz="2000" b="1" dirty="0" smtClean="0">
                <a:latin typeface="Arial" panose="020B0604020202020204" pitchFamily="34" charset="0"/>
                <a:cs typeface="Arial" panose="020B0604020202020204" pitchFamily="34" charset="0"/>
              </a:rPr>
              <a:t>medium sized </a:t>
            </a:r>
            <a:r>
              <a:rPr lang="en-GB" sz="2000" dirty="0" smtClean="0">
                <a:latin typeface="Arial" panose="020B0604020202020204" pitchFamily="34" charset="0"/>
                <a:cs typeface="Arial" panose="020B0604020202020204" pitchFamily="34" charset="0"/>
              </a:rPr>
              <a:t>British and Prussian armies which were  based in Belgium. On</a:t>
            </a:r>
            <a:r>
              <a:rPr lang="en-GB" sz="2000" b="1" dirty="0" smtClean="0">
                <a:latin typeface="Arial" panose="020B0604020202020204" pitchFamily="34" charset="0"/>
                <a:cs typeface="Arial" panose="020B0604020202020204" pitchFamily="34" charset="0"/>
              </a:rPr>
              <a:t> 15</a:t>
            </a:r>
            <a:r>
              <a:rPr lang="en-GB" sz="2000" b="1" baseline="30000" dirty="0" smtClean="0">
                <a:latin typeface="Arial" panose="020B0604020202020204" pitchFamily="34" charset="0"/>
                <a:cs typeface="Arial" panose="020B0604020202020204" pitchFamily="34" charset="0"/>
              </a:rPr>
              <a:t>th</a:t>
            </a:r>
            <a:r>
              <a:rPr lang="en-GB" sz="2000" b="1" dirty="0" smtClean="0">
                <a:latin typeface="Arial" panose="020B0604020202020204" pitchFamily="34" charset="0"/>
                <a:cs typeface="Arial" panose="020B0604020202020204" pitchFamily="34" charset="0"/>
              </a:rPr>
              <a:t> June 1815 </a:t>
            </a:r>
            <a:r>
              <a:rPr lang="en-GB" sz="2000" dirty="0" smtClean="0">
                <a:latin typeface="Arial" panose="020B0604020202020204" pitchFamily="34" charset="0"/>
                <a:cs typeface="Arial" panose="020B0604020202020204" pitchFamily="34" charset="0"/>
              </a:rPr>
              <a:t>Napoleon invaded Belgium</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226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880" y="-243408"/>
            <a:ext cx="8229600" cy="1143000"/>
          </a:xfrm>
        </p:spPr>
        <p:txBody>
          <a:bodyPr>
            <a:normAutofit/>
          </a:bodyPr>
          <a:lstStyle/>
          <a:p>
            <a:r>
              <a:rPr lang="en-GB" dirty="0" smtClean="0"/>
              <a:t>Phase 2: The Invasion Begins</a:t>
            </a:r>
            <a:endParaRPr lang="en-GB" dirty="0"/>
          </a:p>
        </p:txBody>
      </p:sp>
      <p:sp>
        <p:nvSpPr>
          <p:cNvPr id="4" name="TextBox 3"/>
          <p:cNvSpPr txBox="1"/>
          <p:nvPr/>
        </p:nvSpPr>
        <p:spPr>
          <a:xfrm>
            <a:off x="0" y="764704"/>
            <a:ext cx="5868144" cy="1077218"/>
          </a:xfrm>
          <a:prstGeom prst="rect">
            <a:avLst/>
          </a:prstGeom>
          <a:noFill/>
        </p:spPr>
        <p:txBody>
          <a:bodyPr wrap="square" rtlCol="0">
            <a:spAutoFit/>
          </a:bodyPr>
          <a:lstStyle/>
          <a:p>
            <a:pPr algn="just"/>
            <a:r>
              <a:rPr lang="en-GB" sz="1600" dirty="0" smtClean="0">
                <a:latin typeface="Arial" panose="020B0604020202020204" pitchFamily="34" charset="0"/>
                <a:cs typeface="Arial" panose="020B0604020202020204" pitchFamily="34" charset="0"/>
              </a:rPr>
              <a:t>The British and Prussian armies based in Belgium had a total combined strength of around 250,000 men. Together, they outnumber Napoleon, but individually, he outnumbered each of them.</a:t>
            </a:r>
            <a:endParaRPr lang="en-GB" sz="1600" dirty="0">
              <a:latin typeface="Arial" panose="020B0604020202020204" pitchFamily="34" charset="0"/>
              <a:cs typeface="Arial" panose="020B0604020202020204" pitchFamily="34" charset="0"/>
            </a:endParaRPr>
          </a:p>
        </p:txBody>
      </p:sp>
      <p:sp>
        <p:nvSpPr>
          <p:cNvPr id="5" name="TextBox 4"/>
          <p:cNvSpPr txBox="1"/>
          <p:nvPr/>
        </p:nvSpPr>
        <p:spPr>
          <a:xfrm>
            <a:off x="0" y="1965033"/>
            <a:ext cx="5868144" cy="1077218"/>
          </a:xfrm>
          <a:prstGeom prst="rect">
            <a:avLst/>
          </a:prstGeom>
          <a:noFill/>
        </p:spPr>
        <p:txBody>
          <a:bodyPr wrap="square" rtlCol="0">
            <a:spAutoFit/>
          </a:bodyPr>
          <a:lstStyle/>
          <a:p>
            <a:pPr algn="just"/>
            <a:r>
              <a:rPr lang="en-GB" sz="1600" dirty="0" smtClean="0">
                <a:latin typeface="Arial" panose="020B0604020202020204" pitchFamily="34" charset="0"/>
                <a:cs typeface="Arial" panose="020B0604020202020204" pitchFamily="34" charset="0"/>
              </a:rPr>
              <a:t>Napoleon decided to launch his army into a gap between the British and the Prussians. He hoped that  by doing this he would split them up, and could then encircle each army in turn and defeat it</a:t>
            </a:r>
            <a:endParaRPr lang="en-GB" sz="1600" dirty="0">
              <a:latin typeface="Arial" panose="020B0604020202020204" pitchFamily="34" charset="0"/>
              <a:cs typeface="Arial" panose="020B0604020202020204" pitchFamily="34" charset="0"/>
            </a:endParaRPr>
          </a:p>
        </p:txBody>
      </p:sp>
      <p:sp>
        <p:nvSpPr>
          <p:cNvPr id="6" name="TextBox 5"/>
          <p:cNvSpPr txBox="1"/>
          <p:nvPr/>
        </p:nvSpPr>
        <p:spPr>
          <a:xfrm>
            <a:off x="0" y="3185218"/>
            <a:ext cx="5868144" cy="2800767"/>
          </a:xfrm>
          <a:prstGeom prst="rect">
            <a:avLst/>
          </a:prstGeom>
          <a:noFill/>
        </p:spPr>
        <p:txBody>
          <a:bodyPr wrap="square" rtlCol="0">
            <a:spAutoFit/>
          </a:bodyPr>
          <a:lstStyle/>
          <a:p>
            <a:pPr algn="just"/>
            <a:r>
              <a:rPr lang="en-GB" sz="1600" dirty="0" smtClean="0">
                <a:latin typeface="Arial" panose="020B0604020202020204" pitchFamily="34" charset="0"/>
                <a:cs typeface="Arial" panose="020B0604020202020204" pitchFamily="34" charset="0"/>
              </a:rPr>
              <a:t>Napoleon’s plan was very daring, and it took the Allies completely by surprise. Wellington said he had been ‘humbugged, by God!’ However, Napoleon’s plan didn’t work. The French fought two twin battles on the 16</a:t>
            </a:r>
            <a:r>
              <a:rPr lang="en-GB" sz="1600" baseline="30000" dirty="0" smtClean="0">
                <a:latin typeface="Arial" panose="020B0604020202020204" pitchFamily="34" charset="0"/>
                <a:cs typeface="Arial" panose="020B0604020202020204" pitchFamily="34" charset="0"/>
              </a:rPr>
              <a:t>th</a:t>
            </a:r>
            <a:r>
              <a:rPr lang="en-GB" sz="1600" dirty="0" smtClean="0">
                <a:latin typeface="Arial" panose="020B0604020202020204" pitchFamily="34" charset="0"/>
                <a:cs typeface="Arial" panose="020B0604020202020204" pitchFamily="34" charset="0"/>
              </a:rPr>
              <a:t> June 1815 at </a:t>
            </a:r>
            <a:r>
              <a:rPr lang="en-GB" sz="1600" dirty="0" err="1" smtClean="0">
                <a:latin typeface="Arial" panose="020B0604020202020204" pitchFamily="34" charset="0"/>
                <a:cs typeface="Arial" panose="020B0604020202020204" pitchFamily="34" charset="0"/>
              </a:rPr>
              <a:t>Quatre</a:t>
            </a:r>
            <a:r>
              <a:rPr lang="en-GB" sz="1600" dirty="0" smtClean="0">
                <a:latin typeface="Arial" panose="020B0604020202020204" pitchFamily="34" charset="0"/>
                <a:cs typeface="Arial" panose="020B0604020202020204" pitchFamily="34" charset="0"/>
              </a:rPr>
              <a:t> Bras and </a:t>
            </a:r>
            <a:r>
              <a:rPr lang="en-GB" sz="1600" dirty="0" err="1" smtClean="0">
                <a:latin typeface="Arial" panose="020B0604020202020204" pitchFamily="34" charset="0"/>
                <a:cs typeface="Arial" panose="020B0604020202020204" pitchFamily="34" charset="0"/>
              </a:rPr>
              <a:t>Ligny</a:t>
            </a:r>
            <a:r>
              <a:rPr lang="en-GB" sz="1600" dirty="0" smtClean="0">
                <a:latin typeface="Arial" panose="020B0604020202020204" pitchFamily="34" charset="0"/>
                <a:cs typeface="Arial" panose="020B0604020202020204" pitchFamily="34" charset="0"/>
              </a:rPr>
              <a:t>. Losses were heavy for all the nations, and the Prussians had no choice but to retreat and regroup. However, Marshall Blucher, the commander of the Prussian army, decided to stay close to the British Army (commanded by Wellington). Wellington agreed that he would fight Napoleon if Blucher promised to help him. On 18</a:t>
            </a:r>
            <a:r>
              <a:rPr lang="en-GB" sz="1600" baseline="30000" dirty="0" smtClean="0">
                <a:latin typeface="Arial" panose="020B0604020202020204" pitchFamily="34" charset="0"/>
                <a:cs typeface="Arial" panose="020B0604020202020204" pitchFamily="34" charset="0"/>
              </a:rPr>
              <a:t>th</a:t>
            </a:r>
            <a:r>
              <a:rPr lang="en-GB" sz="1600" dirty="0" smtClean="0">
                <a:latin typeface="Arial" panose="020B0604020202020204" pitchFamily="34" charset="0"/>
                <a:cs typeface="Arial" panose="020B0604020202020204" pitchFamily="34" charset="0"/>
              </a:rPr>
              <a:t> June 1815, the Battle of Waterloo began!.</a:t>
            </a:r>
            <a:endParaRPr lang="en-GB" sz="1600" dirty="0">
              <a:latin typeface="Arial" panose="020B0604020202020204" pitchFamily="34" charset="0"/>
              <a:cs typeface="Arial" panose="020B0604020202020204" pitchFamily="34" charset="0"/>
            </a:endParaRPr>
          </a:p>
        </p:txBody>
      </p:sp>
      <p:sp>
        <p:nvSpPr>
          <p:cNvPr id="7" name="TextBox 6"/>
          <p:cNvSpPr txBox="1"/>
          <p:nvPr/>
        </p:nvSpPr>
        <p:spPr>
          <a:xfrm>
            <a:off x="6300192" y="3429000"/>
            <a:ext cx="2592288" cy="1569660"/>
          </a:xfrm>
          <a:prstGeom prst="rect">
            <a:avLst/>
          </a:prstGeom>
          <a:noFill/>
        </p:spPr>
        <p:txBody>
          <a:bodyPr wrap="square" rtlCol="0">
            <a:spAutoFit/>
          </a:bodyPr>
          <a:lstStyle/>
          <a:p>
            <a:r>
              <a:rPr lang="en-GB" sz="1600" b="1" u="sng" dirty="0" smtClean="0">
                <a:latin typeface="Arial" panose="020B0604020202020204" pitchFamily="34" charset="0"/>
                <a:cs typeface="Arial" panose="020B0604020202020204" pitchFamily="34" charset="0"/>
              </a:rPr>
              <a:t>Key definitions:</a:t>
            </a:r>
            <a:endParaRPr lang="en-GB" sz="1600" dirty="0" smtClean="0">
              <a:latin typeface="Arial" panose="020B0604020202020204" pitchFamily="34" charset="0"/>
              <a:cs typeface="Arial" panose="020B0604020202020204" pitchFamily="34" charset="0"/>
            </a:endParaRPr>
          </a:p>
          <a:p>
            <a:r>
              <a:rPr lang="en-GB" sz="1600" dirty="0" smtClean="0">
                <a:latin typeface="Arial" panose="020B0604020202020204" pitchFamily="34" charset="0"/>
                <a:cs typeface="Arial" panose="020B0604020202020204" pitchFamily="34" charset="0"/>
              </a:rPr>
              <a:t>Retreat – pull back</a:t>
            </a:r>
          </a:p>
          <a:p>
            <a:r>
              <a:rPr lang="en-GB" sz="1600" dirty="0" smtClean="0">
                <a:latin typeface="Arial" panose="020B0604020202020204" pitchFamily="34" charset="0"/>
                <a:cs typeface="Arial" panose="020B0604020202020204" pitchFamily="34" charset="0"/>
              </a:rPr>
              <a:t>Regroup – reorganise so that you can carry on</a:t>
            </a:r>
          </a:p>
          <a:p>
            <a:r>
              <a:rPr lang="en-GB" sz="1600" dirty="0" smtClean="0">
                <a:latin typeface="Arial" panose="020B0604020202020204" pitchFamily="34" charset="0"/>
                <a:cs typeface="Arial" panose="020B0604020202020204" pitchFamily="34" charset="0"/>
              </a:rPr>
              <a:t>Commanded – led by</a:t>
            </a:r>
          </a:p>
          <a:p>
            <a:r>
              <a:rPr lang="en-GB" sz="1600" dirty="0" smtClean="0">
                <a:latin typeface="Arial" panose="020B0604020202020204" pitchFamily="34" charset="0"/>
                <a:cs typeface="Arial" panose="020B0604020202020204" pitchFamily="34" charset="0"/>
              </a:rPr>
              <a:t>Humbugged – out witted</a:t>
            </a:r>
            <a:endParaRPr lang="en-GB" sz="1600" dirty="0">
              <a:latin typeface="Arial" panose="020B0604020202020204" pitchFamily="34" charset="0"/>
              <a:cs typeface="Arial" panose="020B0604020202020204" pitchFamily="34" charset="0"/>
            </a:endParaRPr>
          </a:p>
        </p:txBody>
      </p:sp>
      <p:sp>
        <p:nvSpPr>
          <p:cNvPr id="8" name="TextBox 7"/>
          <p:cNvSpPr txBox="1"/>
          <p:nvPr/>
        </p:nvSpPr>
        <p:spPr>
          <a:xfrm>
            <a:off x="6300192" y="851228"/>
            <a:ext cx="2412268" cy="1569660"/>
          </a:xfrm>
          <a:prstGeom prst="rect">
            <a:avLst/>
          </a:prstGeom>
          <a:noFill/>
        </p:spPr>
        <p:txBody>
          <a:bodyPr wrap="square" rtlCol="0">
            <a:spAutoFit/>
          </a:bodyPr>
          <a:lstStyle/>
          <a:p>
            <a:r>
              <a:rPr lang="en-GB" sz="1600" b="1" u="sng" dirty="0" smtClean="0">
                <a:latin typeface="Arial" panose="020B0604020202020204" pitchFamily="34" charset="0"/>
                <a:cs typeface="Arial" panose="020B0604020202020204" pitchFamily="34" charset="0"/>
              </a:rPr>
              <a:t>Stretch and Challenge:</a:t>
            </a:r>
            <a:endParaRPr lang="en-GB" sz="1600" b="1" dirty="0" smtClean="0">
              <a:latin typeface="Arial" panose="020B0604020202020204" pitchFamily="34" charset="0"/>
              <a:cs typeface="Arial" panose="020B0604020202020204" pitchFamily="34" charset="0"/>
            </a:endParaRPr>
          </a:p>
          <a:p>
            <a:r>
              <a:rPr lang="en-GB" sz="1600" dirty="0" smtClean="0">
                <a:latin typeface="Arial" panose="020B0604020202020204" pitchFamily="34" charset="0"/>
                <a:cs typeface="Arial" panose="020B0604020202020204" pitchFamily="34" charset="0"/>
              </a:rPr>
              <a:t>At this stage of the battle, who do you think was the most likely to win? Explain your answer</a:t>
            </a: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96217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471</TotalTime>
  <Words>1483</Words>
  <Application>Microsoft Office PowerPoint</Application>
  <PresentationFormat>On-screen Show (4:3)</PresentationFormat>
  <Paragraphs>124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The Battle of Waterloo 1815</vt:lpstr>
      <vt:lpstr>Your Task:</vt:lpstr>
      <vt:lpstr>PowerPoint Presentation</vt:lpstr>
      <vt:lpstr>Your Task</vt:lpstr>
      <vt:lpstr>The Battle of Waterloo 1815</vt:lpstr>
      <vt:lpstr>Napoleon was always going to lose the Battle of Waterloo’. Do you agree</vt:lpstr>
      <vt:lpstr>Phase 1: The Return of the Emperor</vt:lpstr>
      <vt:lpstr>Phase 2: The Invasion Begins</vt:lpstr>
      <vt:lpstr>Phase 3: Farms, Guns and Thunderstorms</vt:lpstr>
      <vt:lpstr>Phase 4: Death and Glory</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Zack White</dc:creator>
  <cp:lastModifiedBy>Zack White</cp:lastModifiedBy>
  <cp:revision>11</cp:revision>
  <cp:lastPrinted>2016-06-30T15:58:42Z</cp:lastPrinted>
  <dcterms:created xsi:type="dcterms:W3CDTF">2016-03-28T14:35:24Z</dcterms:created>
  <dcterms:modified xsi:type="dcterms:W3CDTF">2016-10-04T09:28:19Z</dcterms:modified>
</cp:coreProperties>
</file>