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5" r:id="rId3"/>
    <p:sldId id="264" r:id="rId4"/>
    <p:sldId id="259" r:id="rId5"/>
    <p:sldId id="262" r:id="rId6"/>
    <p:sldId id="260" r:id="rId7"/>
    <p:sldId id="261" r:id="rId8"/>
    <p:sldId id="258"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DDF8317-B2EF-4680-8967-8547D41AB1BE}" type="datetimeFigureOut">
              <a:rPr lang="en-GB" smtClean="0"/>
              <a:t>12/05/2016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3F17AF-E566-4B58-9979-7332F68C3736}" type="slidenum">
              <a:rPr lang="en-GB" smtClean="0"/>
              <a:t>‹#›</a:t>
            </a:fld>
            <a:endParaRPr lang="en-GB"/>
          </a:p>
        </p:txBody>
      </p:sp>
    </p:spTree>
    <p:extLst>
      <p:ext uri="{BB962C8B-B14F-4D97-AF65-F5344CB8AC3E}">
        <p14:creationId xmlns:p14="http://schemas.microsoft.com/office/powerpoint/2010/main" val="3276914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DF8317-B2EF-4680-8967-8547D41AB1BE}" type="datetimeFigureOut">
              <a:rPr lang="en-GB" smtClean="0"/>
              <a:t>12/05/2016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3F17AF-E566-4B58-9979-7332F68C3736}" type="slidenum">
              <a:rPr lang="en-GB" smtClean="0"/>
              <a:t>‹#›</a:t>
            </a:fld>
            <a:endParaRPr lang="en-GB"/>
          </a:p>
        </p:txBody>
      </p:sp>
    </p:spTree>
    <p:extLst>
      <p:ext uri="{BB962C8B-B14F-4D97-AF65-F5344CB8AC3E}">
        <p14:creationId xmlns:p14="http://schemas.microsoft.com/office/powerpoint/2010/main" val="1668090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DF8317-B2EF-4680-8967-8547D41AB1BE}" type="datetimeFigureOut">
              <a:rPr lang="en-GB" smtClean="0"/>
              <a:t>12/05/2016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3F17AF-E566-4B58-9979-7332F68C3736}" type="slidenum">
              <a:rPr lang="en-GB" smtClean="0"/>
              <a:t>‹#›</a:t>
            </a:fld>
            <a:endParaRPr lang="en-GB"/>
          </a:p>
        </p:txBody>
      </p:sp>
    </p:spTree>
    <p:extLst>
      <p:ext uri="{BB962C8B-B14F-4D97-AF65-F5344CB8AC3E}">
        <p14:creationId xmlns:p14="http://schemas.microsoft.com/office/powerpoint/2010/main" val="160292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DF8317-B2EF-4680-8967-8547D41AB1BE}" type="datetimeFigureOut">
              <a:rPr lang="en-GB" smtClean="0"/>
              <a:t>12/05/2016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3F17AF-E566-4B58-9979-7332F68C3736}" type="slidenum">
              <a:rPr lang="en-GB" smtClean="0"/>
              <a:t>‹#›</a:t>
            </a:fld>
            <a:endParaRPr lang="en-GB"/>
          </a:p>
        </p:txBody>
      </p:sp>
    </p:spTree>
    <p:extLst>
      <p:ext uri="{BB962C8B-B14F-4D97-AF65-F5344CB8AC3E}">
        <p14:creationId xmlns:p14="http://schemas.microsoft.com/office/powerpoint/2010/main" val="2872259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DF8317-B2EF-4680-8967-8547D41AB1BE}" type="datetimeFigureOut">
              <a:rPr lang="en-GB" smtClean="0"/>
              <a:t>12/05/2016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3F17AF-E566-4B58-9979-7332F68C3736}" type="slidenum">
              <a:rPr lang="en-GB" smtClean="0"/>
              <a:t>‹#›</a:t>
            </a:fld>
            <a:endParaRPr lang="en-GB"/>
          </a:p>
        </p:txBody>
      </p:sp>
    </p:spTree>
    <p:extLst>
      <p:ext uri="{BB962C8B-B14F-4D97-AF65-F5344CB8AC3E}">
        <p14:creationId xmlns:p14="http://schemas.microsoft.com/office/powerpoint/2010/main" val="2060735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DDF8317-B2EF-4680-8967-8547D41AB1BE}" type="datetimeFigureOut">
              <a:rPr lang="en-GB" smtClean="0"/>
              <a:t>12/05/2016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03F17AF-E566-4B58-9979-7332F68C3736}" type="slidenum">
              <a:rPr lang="en-GB" smtClean="0"/>
              <a:t>‹#›</a:t>
            </a:fld>
            <a:endParaRPr lang="en-GB"/>
          </a:p>
        </p:txBody>
      </p:sp>
    </p:spTree>
    <p:extLst>
      <p:ext uri="{BB962C8B-B14F-4D97-AF65-F5344CB8AC3E}">
        <p14:creationId xmlns:p14="http://schemas.microsoft.com/office/powerpoint/2010/main" val="2308426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DDF8317-B2EF-4680-8967-8547D41AB1BE}" type="datetimeFigureOut">
              <a:rPr lang="en-GB" smtClean="0"/>
              <a:t>12/05/2016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03F17AF-E566-4B58-9979-7332F68C3736}" type="slidenum">
              <a:rPr lang="en-GB" smtClean="0"/>
              <a:t>‹#›</a:t>
            </a:fld>
            <a:endParaRPr lang="en-GB"/>
          </a:p>
        </p:txBody>
      </p:sp>
    </p:spTree>
    <p:extLst>
      <p:ext uri="{BB962C8B-B14F-4D97-AF65-F5344CB8AC3E}">
        <p14:creationId xmlns:p14="http://schemas.microsoft.com/office/powerpoint/2010/main" val="903689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DDF8317-B2EF-4680-8967-8547D41AB1BE}" type="datetimeFigureOut">
              <a:rPr lang="en-GB" smtClean="0"/>
              <a:t>12/05/2016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03F17AF-E566-4B58-9979-7332F68C3736}" type="slidenum">
              <a:rPr lang="en-GB" smtClean="0"/>
              <a:t>‹#›</a:t>
            </a:fld>
            <a:endParaRPr lang="en-GB"/>
          </a:p>
        </p:txBody>
      </p:sp>
    </p:spTree>
    <p:extLst>
      <p:ext uri="{BB962C8B-B14F-4D97-AF65-F5344CB8AC3E}">
        <p14:creationId xmlns:p14="http://schemas.microsoft.com/office/powerpoint/2010/main" val="1109678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DF8317-B2EF-4680-8967-8547D41AB1BE}" type="datetimeFigureOut">
              <a:rPr lang="en-GB" smtClean="0"/>
              <a:t>12/05/2016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03F17AF-E566-4B58-9979-7332F68C3736}" type="slidenum">
              <a:rPr lang="en-GB" smtClean="0"/>
              <a:t>‹#›</a:t>
            </a:fld>
            <a:endParaRPr lang="en-GB"/>
          </a:p>
        </p:txBody>
      </p:sp>
    </p:spTree>
    <p:extLst>
      <p:ext uri="{BB962C8B-B14F-4D97-AF65-F5344CB8AC3E}">
        <p14:creationId xmlns:p14="http://schemas.microsoft.com/office/powerpoint/2010/main" val="2662016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DF8317-B2EF-4680-8967-8547D41AB1BE}" type="datetimeFigureOut">
              <a:rPr lang="en-GB" smtClean="0"/>
              <a:t>12/05/2016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03F17AF-E566-4B58-9979-7332F68C3736}" type="slidenum">
              <a:rPr lang="en-GB" smtClean="0"/>
              <a:t>‹#›</a:t>
            </a:fld>
            <a:endParaRPr lang="en-GB"/>
          </a:p>
        </p:txBody>
      </p:sp>
    </p:spTree>
    <p:extLst>
      <p:ext uri="{BB962C8B-B14F-4D97-AF65-F5344CB8AC3E}">
        <p14:creationId xmlns:p14="http://schemas.microsoft.com/office/powerpoint/2010/main" val="60821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DF8317-B2EF-4680-8967-8547D41AB1BE}" type="datetimeFigureOut">
              <a:rPr lang="en-GB" smtClean="0"/>
              <a:t>12/05/2016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03F17AF-E566-4B58-9979-7332F68C3736}" type="slidenum">
              <a:rPr lang="en-GB" smtClean="0"/>
              <a:t>‹#›</a:t>
            </a:fld>
            <a:endParaRPr lang="en-GB"/>
          </a:p>
        </p:txBody>
      </p:sp>
    </p:spTree>
    <p:extLst>
      <p:ext uri="{BB962C8B-B14F-4D97-AF65-F5344CB8AC3E}">
        <p14:creationId xmlns:p14="http://schemas.microsoft.com/office/powerpoint/2010/main" val="3167779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DF8317-B2EF-4680-8967-8547D41AB1BE}" type="datetimeFigureOut">
              <a:rPr lang="en-GB" smtClean="0"/>
              <a:t>12/05/2016</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3F17AF-E566-4B58-9979-7332F68C3736}" type="slidenum">
              <a:rPr lang="en-GB" smtClean="0"/>
              <a:t>‹#›</a:t>
            </a:fld>
            <a:endParaRPr lang="en-GB"/>
          </a:p>
        </p:txBody>
      </p:sp>
    </p:spTree>
    <p:extLst>
      <p:ext uri="{BB962C8B-B14F-4D97-AF65-F5344CB8AC3E}">
        <p14:creationId xmlns:p14="http://schemas.microsoft.com/office/powerpoint/2010/main" val="42642889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70C0"/>
                </a:solidFill>
                <a:latin typeface="Arial" panose="020B0604020202020204" pitchFamily="34" charset="0"/>
                <a:cs typeface="Arial" panose="020B0604020202020204" pitchFamily="34" charset="0"/>
              </a:rPr>
              <a:t>Last lesson you completed an exit card</a:t>
            </a:r>
            <a:endParaRPr lang="en-GB"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GB" sz="2000" dirty="0" smtClean="0">
                <a:solidFill>
                  <a:srgbClr val="0070C0"/>
                </a:solidFill>
                <a:latin typeface="Arial" panose="020B0604020202020204" pitchFamily="34" charset="0"/>
                <a:cs typeface="Arial" panose="020B0604020202020204" pitchFamily="34" charset="0"/>
              </a:rPr>
              <a:t>You did the following:</a:t>
            </a:r>
          </a:p>
          <a:p>
            <a:endParaRPr lang="en-GB" sz="2000" dirty="0">
              <a:solidFill>
                <a:srgbClr val="0070C0"/>
              </a:solidFill>
              <a:latin typeface="Arial" panose="020B0604020202020204" pitchFamily="34" charset="0"/>
              <a:cs typeface="Arial" panose="020B0604020202020204" pitchFamily="34" charset="0"/>
            </a:endParaRPr>
          </a:p>
          <a:p>
            <a:pPr marL="514350" indent="-514350">
              <a:buAutoNum type="arabicParenR"/>
            </a:pPr>
            <a:r>
              <a:rPr lang="en-GB" sz="2000" dirty="0" smtClean="0">
                <a:solidFill>
                  <a:srgbClr val="0070C0"/>
                </a:solidFill>
                <a:latin typeface="Arial" panose="020B0604020202020204" pitchFamily="34" charset="0"/>
                <a:cs typeface="Arial" panose="020B0604020202020204" pitchFamily="34" charset="0"/>
              </a:rPr>
              <a:t>What was the most important change that Napoleon made to French society? Explain your answer</a:t>
            </a:r>
          </a:p>
          <a:p>
            <a:pPr marL="514350" indent="-514350">
              <a:buAutoNum type="arabicParenR"/>
            </a:pPr>
            <a:r>
              <a:rPr lang="en-GB" sz="2000" dirty="0" smtClean="0">
                <a:solidFill>
                  <a:srgbClr val="0070C0"/>
                </a:solidFill>
                <a:latin typeface="Arial" panose="020B0604020202020204" pitchFamily="34" charset="0"/>
                <a:cs typeface="Arial" panose="020B0604020202020204" pitchFamily="34" charset="0"/>
              </a:rPr>
              <a:t>Write down 1 question from our last two lessons which you would like an answer to.</a:t>
            </a:r>
          </a:p>
          <a:p>
            <a:pPr marL="514350" indent="-514350">
              <a:buAutoNum type="arabicParenR"/>
            </a:pPr>
            <a:endParaRPr lang="en-GB" sz="2000" dirty="0">
              <a:solidFill>
                <a:srgbClr val="0070C0"/>
              </a:solidFill>
              <a:latin typeface="Arial" panose="020B0604020202020204" pitchFamily="34" charset="0"/>
              <a:cs typeface="Arial" panose="020B0604020202020204" pitchFamily="34" charset="0"/>
            </a:endParaRPr>
          </a:p>
          <a:p>
            <a:pPr marL="0" indent="0">
              <a:buNone/>
            </a:pPr>
            <a:r>
              <a:rPr lang="en-GB" sz="3200" dirty="0" smtClean="0">
                <a:solidFill>
                  <a:srgbClr val="0070C0"/>
                </a:solidFill>
                <a:latin typeface="Arial" panose="020B0604020202020204" pitchFamily="34" charset="0"/>
                <a:cs typeface="Arial" panose="020B0604020202020204" pitchFamily="34" charset="0"/>
              </a:rPr>
              <a:t>Your task:</a:t>
            </a:r>
          </a:p>
          <a:p>
            <a:pPr marL="457200" indent="-457200">
              <a:buAutoNum type="arabicParenR"/>
            </a:pPr>
            <a:r>
              <a:rPr lang="en-GB" sz="2400" dirty="0" smtClean="0">
                <a:solidFill>
                  <a:srgbClr val="0070C0"/>
                </a:solidFill>
                <a:latin typeface="Arial" panose="020B0604020202020204" pitchFamily="34" charset="0"/>
                <a:cs typeface="Arial" panose="020B0604020202020204" pitchFamily="34" charset="0"/>
              </a:rPr>
              <a:t>Explain why the answer to question 1 could be wrong</a:t>
            </a:r>
          </a:p>
          <a:p>
            <a:pPr marL="457200" indent="-457200">
              <a:buAutoNum type="arabicParenR"/>
            </a:pPr>
            <a:r>
              <a:rPr lang="en-GB" sz="2400" dirty="0" smtClean="0">
                <a:solidFill>
                  <a:srgbClr val="0070C0"/>
                </a:solidFill>
                <a:latin typeface="Arial" panose="020B0604020202020204" pitchFamily="34" charset="0"/>
                <a:cs typeface="Arial" panose="020B0604020202020204" pitchFamily="34" charset="0"/>
              </a:rPr>
              <a:t>Answer the other person’s question 2</a:t>
            </a:r>
            <a:endParaRPr lang="en-GB" sz="24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9581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u="sng" dirty="0" smtClean="0">
                <a:solidFill>
                  <a:srgbClr val="0070C0"/>
                </a:solidFill>
                <a:latin typeface="Arial" panose="020B0604020202020204" pitchFamily="34" charset="0"/>
                <a:cs typeface="Arial" panose="020B0604020202020204" pitchFamily="34" charset="0"/>
              </a:rPr>
              <a:t>Life in the Royal Navy</a:t>
            </a:r>
            <a:endParaRPr lang="en-GB" u="sng"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pPr marL="0" indent="0">
              <a:buNone/>
            </a:pPr>
            <a:r>
              <a:rPr lang="en-GB" dirty="0" smtClean="0">
                <a:solidFill>
                  <a:srgbClr val="0070C0"/>
                </a:solidFill>
                <a:latin typeface="Arial" panose="020B0604020202020204" pitchFamily="34" charset="0"/>
                <a:cs typeface="Arial" panose="020B0604020202020204" pitchFamily="34" charset="0"/>
              </a:rPr>
              <a:t>LO: To assess how accurate Master and Commander is as a source</a:t>
            </a:r>
          </a:p>
          <a:p>
            <a:pPr marL="0" indent="0">
              <a:buNone/>
            </a:pPr>
            <a:endParaRPr lang="en-GB" dirty="0">
              <a:solidFill>
                <a:srgbClr val="0070C0"/>
              </a:solidFill>
              <a:latin typeface="Arial" panose="020B0604020202020204" pitchFamily="34" charset="0"/>
              <a:cs typeface="Arial" panose="020B0604020202020204" pitchFamily="34" charset="0"/>
            </a:endParaRPr>
          </a:p>
          <a:p>
            <a:pPr marL="0" indent="0">
              <a:buNone/>
            </a:pPr>
            <a:endParaRPr lang="en-GB" dirty="0" smtClean="0">
              <a:solidFill>
                <a:srgbClr val="0070C0"/>
              </a:solidFill>
              <a:latin typeface="Arial" panose="020B0604020202020204" pitchFamily="34" charset="0"/>
              <a:cs typeface="Arial" panose="020B0604020202020204" pitchFamily="34" charset="0"/>
            </a:endParaRPr>
          </a:p>
          <a:p>
            <a:pPr marL="0" indent="0">
              <a:buNone/>
            </a:pPr>
            <a:r>
              <a:rPr lang="en-GB" u="sng" dirty="0" smtClean="0">
                <a:solidFill>
                  <a:srgbClr val="0070C0"/>
                </a:solidFill>
                <a:latin typeface="Arial" panose="020B0604020202020204" pitchFamily="34" charset="0"/>
                <a:cs typeface="Arial" panose="020B0604020202020204" pitchFamily="34" charset="0"/>
              </a:rPr>
              <a:t>Key Questions</a:t>
            </a:r>
          </a:p>
          <a:p>
            <a:pPr marL="0" indent="0">
              <a:buNone/>
            </a:pPr>
            <a:r>
              <a:rPr lang="en-GB" dirty="0" smtClean="0">
                <a:solidFill>
                  <a:srgbClr val="0070C0"/>
                </a:solidFill>
                <a:latin typeface="Arial" panose="020B0604020202020204" pitchFamily="34" charset="0"/>
                <a:cs typeface="Arial" panose="020B0604020202020204" pitchFamily="34" charset="0"/>
              </a:rPr>
              <a:t>What was life like in the Royal Navy?</a:t>
            </a:r>
          </a:p>
          <a:p>
            <a:pPr marL="0" indent="0">
              <a:buNone/>
            </a:pPr>
            <a:r>
              <a:rPr lang="en-GB" dirty="0" smtClean="0">
                <a:solidFill>
                  <a:srgbClr val="0070C0"/>
                </a:solidFill>
                <a:latin typeface="Arial" panose="020B0604020202020204" pitchFamily="34" charset="0"/>
                <a:cs typeface="Arial" panose="020B0604020202020204" pitchFamily="34" charset="0"/>
              </a:rPr>
              <a:t>How accurate is Master and Commander’s depiction of life in the Royal Navy?</a:t>
            </a:r>
          </a:p>
          <a:p>
            <a:pPr marL="0" indent="0">
              <a:buNone/>
            </a:pPr>
            <a:r>
              <a:rPr lang="en-GB" dirty="0" smtClean="0">
                <a:solidFill>
                  <a:srgbClr val="0070C0"/>
                </a:solidFill>
                <a:latin typeface="Arial" panose="020B0604020202020204" pitchFamily="34" charset="0"/>
                <a:cs typeface="Arial" panose="020B0604020202020204" pitchFamily="34" charset="0"/>
              </a:rPr>
              <a:t>How reliable is Master and Commander as a source?</a:t>
            </a:r>
            <a:endParaRPr lang="en-GB"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7635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1598" y="249216"/>
            <a:ext cx="8360804" cy="1325563"/>
          </a:xfrm>
        </p:spPr>
        <p:txBody>
          <a:bodyPr>
            <a:normAutofit fontScale="90000"/>
          </a:bodyPr>
          <a:lstStyle/>
          <a:p>
            <a:r>
              <a:rPr lang="en-GB" dirty="0" smtClean="0">
                <a:solidFill>
                  <a:srgbClr val="0070C0"/>
                </a:solidFill>
                <a:latin typeface="Arial" panose="020B0604020202020204" pitchFamily="34" charset="0"/>
                <a:cs typeface="Arial" panose="020B0604020202020204" pitchFamily="34" charset="0"/>
              </a:rPr>
              <a:t>As you are watching the video clip, answer the questions on the sheet.</a:t>
            </a:r>
            <a:endParaRPr lang="en-GB"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GB" dirty="0" smtClean="0">
                <a:solidFill>
                  <a:srgbClr val="0070C0"/>
                </a:solidFill>
                <a:latin typeface="Arial" panose="020B0604020202020204" pitchFamily="34" charset="0"/>
                <a:cs typeface="Arial" panose="020B0604020202020204" pitchFamily="34" charset="0"/>
              </a:rPr>
              <a:t>Stick the question sheet in your book, and answer the questions in full sentences.</a:t>
            </a:r>
            <a:endParaRPr lang="en-GB" dirty="0">
              <a:solidFill>
                <a:srgbClr val="0070C0"/>
              </a:solidFill>
              <a:latin typeface="Arial" panose="020B0604020202020204" pitchFamily="34" charset="0"/>
              <a:cs typeface="Arial" panose="020B0604020202020204" pitchFamily="34" charset="0"/>
            </a:endParaRPr>
          </a:p>
        </p:txBody>
      </p:sp>
      <p:sp>
        <p:nvSpPr>
          <p:cNvPr id="4" name="TextBox 3"/>
          <p:cNvSpPr txBox="1"/>
          <p:nvPr/>
        </p:nvSpPr>
        <p:spPr>
          <a:xfrm>
            <a:off x="206061" y="6413679"/>
            <a:ext cx="1403797" cy="369332"/>
          </a:xfrm>
          <a:prstGeom prst="rect">
            <a:avLst/>
          </a:prstGeom>
          <a:noFill/>
        </p:spPr>
        <p:txBody>
          <a:bodyPr wrap="square" rtlCol="0">
            <a:spAutoFit/>
          </a:bodyPr>
          <a:lstStyle/>
          <a:p>
            <a:r>
              <a:rPr lang="en-GB" dirty="0" smtClean="0"/>
              <a:t>2:07 – 14:32</a:t>
            </a:r>
            <a:endParaRPr lang="en-GB" dirty="0"/>
          </a:p>
        </p:txBody>
      </p:sp>
    </p:spTree>
    <p:extLst>
      <p:ext uri="{BB962C8B-B14F-4D97-AF65-F5344CB8AC3E}">
        <p14:creationId xmlns:p14="http://schemas.microsoft.com/office/powerpoint/2010/main" val="1277215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07549"/>
            <a:ext cx="9028090" cy="1325563"/>
          </a:xfrm>
        </p:spPr>
        <p:txBody>
          <a:bodyPr>
            <a:normAutofit fontScale="90000"/>
          </a:bodyPr>
          <a:lstStyle/>
          <a:p>
            <a:r>
              <a:rPr lang="en-GB" u="sng" dirty="0">
                <a:solidFill>
                  <a:srgbClr val="0070C0"/>
                </a:solidFill>
                <a:latin typeface="Arial" panose="020B0604020202020204" pitchFamily="34" charset="0"/>
                <a:cs typeface="Arial" panose="020B0604020202020204" pitchFamily="34" charset="0"/>
              </a:rPr>
              <a:t>Master and Commander is an accurate depiction of life in the Royal Navy</a:t>
            </a:r>
            <a:endParaRPr lang="en-GB" dirty="0"/>
          </a:p>
        </p:txBody>
      </p:sp>
      <p:sp>
        <p:nvSpPr>
          <p:cNvPr id="3" name="Content Placeholder 2"/>
          <p:cNvSpPr>
            <a:spLocks noGrp="1"/>
          </p:cNvSpPr>
          <p:nvPr>
            <p:ph idx="1"/>
          </p:nvPr>
        </p:nvSpPr>
        <p:spPr>
          <a:xfrm>
            <a:off x="628650" y="1433112"/>
            <a:ext cx="7886700" cy="4743851"/>
          </a:xfrm>
        </p:spPr>
        <p:txBody>
          <a:bodyPr/>
          <a:lstStyle/>
          <a:p>
            <a:r>
              <a:rPr lang="en-GB" dirty="0" smtClean="0">
                <a:solidFill>
                  <a:srgbClr val="0070C0"/>
                </a:solidFill>
                <a:latin typeface="Arial" panose="020B0604020202020204" pitchFamily="34" charset="0"/>
                <a:cs typeface="Arial" panose="020B0604020202020204" pitchFamily="34" charset="0"/>
              </a:rPr>
              <a:t>Groups of 3</a:t>
            </a:r>
          </a:p>
          <a:p>
            <a:r>
              <a:rPr lang="en-GB" dirty="0" smtClean="0">
                <a:solidFill>
                  <a:srgbClr val="0070C0"/>
                </a:solidFill>
                <a:latin typeface="Arial" panose="020B0604020202020204" pitchFamily="34" charset="0"/>
                <a:cs typeface="Arial" panose="020B0604020202020204" pitchFamily="34" charset="0"/>
              </a:rPr>
              <a:t>Each write 1 PEE paragraph on why Master and Commander is or is not reliable</a:t>
            </a:r>
          </a:p>
          <a:p>
            <a:r>
              <a:rPr lang="en-GB" dirty="0" smtClean="0">
                <a:solidFill>
                  <a:srgbClr val="0070C0"/>
                </a:solidFill>
                <a:latin typeface="Arial" panose="020B0604020202020204" pitchFamily="34" charset="0"/>
                <a:cs typeface="Arial" panose="020B0604020202020204" pitchFamily="34" charset="0"/>
              </a:rPr>
              <a:t>Everyone writes their own conclusion</a:t>
            </a:r>
          </a:p>
          <a:p>
            <a:endParaRPr lang="en-GB" dirty="0">
              <a:solidFill>
                <a:srgbClr val="0070C0"/>
              </a:solidFill>
              <a:latin typeface="Arial" panose="020B0604020202020204" pitchFamily="34" charset="0"/>
              <a:cs typeface="Arial" panose="020B0604020202020204" pitchFamily="34" charset="0"/>
            </a:endParaRPr>
          </a:p>
          <a:p>
            <a:r>
              <a:rPr lang="en-GB" dirty="0" smtClean="0">
                <a:solidFill>
                  <a:srgbClr val="0070C0"/>
                </a:solidFill>
                <a:latin typeface="Arial" panose="020B0604020202020204" pitchFamily="34" charset="0"/>
                <a:cs typeface="Arial" panose="020B0604020202020204" pitchFamily="34" charset="0"/>
              </a:rPr>
              <a:t>Remember: you need to look at both sides of the argument</a:t>
            </a:r>
          </a:p>
          <a:p>
            <a:r>
              <a:rPr lang="en-GB" dirty="0" smtClean="0">
                <a:solidFill>
                  <a:srgbClr val="0070C0"/>
                </a:solidFill>
                <a:latin typeface="Arial" panose="020B0604020202020204" pitchFamily="34" charset="0"/>
                <a:cs typeface="Arial" panose="020B0604020202020204" pitchFamily="34" charset="0"/>
              </a:rPr>
              <a:t>Use the sheet provided to try and work out how accurate it is.</a:t>
            </a:r>
          </a:p>
          <a:p>
            <a:r>
              <a:rPr lang="en-GB" b="1" dirty="0" smtClean="0">
                <a:solidFill>
                  <a:srgbClr val="0070C0"/>
                </a:solidFill>
                <a:latin typeface="Arial" panose="020B0604020202020204" pitchFamily="34" charset="0"/>
                <a:cs typeface="Arial" panose="020B0604020202020204" pitchFamily="34" charset="0"/>
              </a:rPr>
              <a:t>Hint</a:t>
            </a:r>
            <a:r>
              <a:rPr lang="en-GB" dirty="0" smtClean="0">
                <a:solidFill>
                  <a:srgbClr val="0070C0"/>
                </a:solidFill>
                <a:latin typeface="Arial" panose="020B0604020202020204" pitchFamily="34" charset="0"/>
                <a:cs typeface="Arial" panose="020B0604020202020204" pitchFamily="34" charset="0"/>
              </a:rPr>
              <a:t>: Think about COP</a:t>
            </a:r>
          </a:p>
          <a:p>
            <a:endParaRPr lang="en-GB"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0332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25563"/>
          </a:xfrm>
        </p:spPr>
        <p:txBody>
          <a:bodyPr>
            <a:normAutofit/>
          </a:bodyPr>
          <a:lstStyle/>
          <a:p>
            <a:r>
              <a:rPr lang="en-GB" sz="4000" u="sng" dirty="0" smtClean="0">
                <a:solidFill>
                  <a:srgbClr val="0070C0"/>
                </a:solidFill>
                <a:latin typeface="Arial" panose="020B0604020202020204" pitchFamily="34" charset="0"/>
                <a:cs typeface="Arial" panose="020B0604020202020204" pitchFamily="34" charset="0"/>
              </a:rPr>
              <a:t>Master and Commander is an accurate depiction of life in the Royal Navy</a:t>
            </a:r>
            <a:endParaRPr lang="en-GB" sz="4000" u="sng"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0" y="1600200"/>
            <a:ext cx="9144000" cy="4853136"/>
          </a:xfrm>
        </p:spPr>
        <p:txBody>
          <a:bodyPr>
            <a:normAutofit fontScale="85000" lnSpcReduction="10000"/>
          </a:bodyPr>
          <a:lstStyle/>
          <a:p>
            <a:pPr>
              <a:buNone/>
            </a:pPr>
            <a:r>
              <a:rPr lang="en-GB" dirty="0" smtClean="0">
                <a:solidFill>
                  <a:srgbClr val="FF0000"/>
                </a:solidFill>
                <a:latin typeface="Arial" panose="020B0604020202020204" pitchFamily="34" charset="0"/>
                <a:cs typeface="Arial" panose="020B0604020202020204" pitchFamily="34" charset="0"/>
              </a:rPr>
              <a:t>Level 5: </a:t>
            </a:r>
            <a:r>
              <a:rPr lang="en-GB" dirty="0" smtClean="0">
                <a:latin typeface="Arial" panose="020B0604020202020204" pitchFamily="34" charset="0"/>
                <a:cs typeface="Arial" panose="020B0604020202020204" pitchFamily="34" charset="0"/>
              </a:rPr>
              <a:t>Give an </a:t>
            </a:r>
            <a:r>
              <a:rPr lang="en-GB" b="1" dirty="0" smtClean="0">
                <a:solidFill>
                  <a:srgbClr val="FF0000"/>
                </a:solidFill>
                <a:latin typeface="Arial" panose="020B0604020202020204" pitchFamily="34" charset="0"/>
                <a:cs typeface="Arial" panose="020B0604020202020204" pitchFamily="34" charset="0"/>
              </a:rPr>
              <a:t>opinion</a:t>
            </a:r>
            <a:r>
              <a:rPr lang="en-GB" dirty="0" smtClean="0">
                <a:latin typeface="Arial" panose="020B0604020202020204" pitchFamily="34" charset="0"/>
                <a:cs typeface="Arial" panose="020B0604020202020204" pitchFamily="34" charset="0"/>
              </a:rPr>
              <a:t>  and </a:t>
            </a:r>
            <a:r>
              <a:rPr lang="en-GB" b="1" dirty="0" smtClean="0">
                <a:solidFill>
                  <a:srgbClr val="FF0000"/>
                </a:solidFill>
                <a:latin typeface="Arial" panose="020B0604020202020204" pitchFamily="34" charset="0"/>
                <a:cs typeface="Arial" panose="020B0604020202020204" pitchFamily="34" charset="0"/>
              </a:rPr>
              <a:t>use evidence and examples </a:t>
            </a:r>
            <a:r>
              <a:rPr lang="en-GB" dirty="0" smtClean="0">
                <a:latin typeface="Arial" panose="020B0604020202020204" pitchFamily="34" charset="0"/>
                <a:cs typeface="Arial" panose="020B0604020202020204" pitchFamily="34" charset="0"/>
              </a:rPr>
              <a:t>to back it up.</a:t>
            </a:r>
          </a:p>
          <a:p>
            <a:pPr algn="ctr">
              <a:buNone/>
            </a:pPr>
            <a:r>
              <a:rPr lang="en-GB" dirty="0" smtClean="0">
                <a:latin typeface="Arial" panose="020B0604020202020204" pitchFamily="34" charset="0"/>
                <a:cs typeface="Arial" panose="020B0604020202020204" pitchFamily="34" charset="0"/>
              </a:rPr>
              <a:t>(1 well written PEE paragraph and a conclusion)</a:t>
            </a:r>
          </a:p>
          <a:p>
            <a:pPr>
              <a:buNone/>
            </a:pPr>
            <a:endParaRPr lang="en-GB" dirty="0" smtClean="0">
              <a:latin typeface="Arial" panose="020B0604020202020204" pitchFamily="34" charset="0"/>
              <a:cs typeface="Arial" panose="020B0604020202020204" pitchFamily="34" charset="0"/>
            </a:endParaRPr>
          </a:p>
          <a:p>
            <a:pPr>
              <a:buNone/>
            </a:pPr>
            <a:r>
              <a:rPr lang="en-GB" dirty="0" smtClean="0">
                <a:solidFill>
                  <a:srgbClr val="0070C0"/>
                </a:solidFill>
                <a:latin typeface="Arial" panose="020B0604020202020204" pitchFamily="34" charset="0"/>
                <a:cs typeface="Arial" panose="020B0604020202020204" pitchFamily="34" charset="0"/>
              </a:rPr>
              <a:t>Level 6:</a:t>
            </a:r>
            <a:r>
              <a:rPr lang="en-GB" dirty="0" smtClean="0">
                <a:solidFill>
                  <a:schemeClr val="accent6"/>
                </a:solidFill>
                <a:latin typeface="Arial" panose="020B0604020202020204" pitchFamily="34" charset="0"/>
                <a:cs typeface="Arial" panose="020B0604020202020204" pitchFamily="34" charset="0"/>
              </a:rPr>
              <a:t> </a:t>
            </a:r>
            <a:r>
              <a:rPr lang="en-GB" dirty="0" smtClean="0">
                <a:latin typeface="Arial" panose="020B0604020202020204" pitchFamily="34" charset="0"/>
                <a:cs typeface="Arial" panose="020B0604020202020204" pitchFamily="34" charset="0"/>
              </a:rPr>
              <a:t>Shows that there are </a:t>
            </a:r>
            <a:r>
              <a:rPr lang="en-GB" b="1" dirty="0" smtClean="0">
                <a:solidFill>
                  <a:srgbClr val="0070C0"/>
                </a:solidFill>
                <a:latin typeface="Arial" panose="020B0604020202020204" pitchFamily="34" charset="0"/>
                <a:cs typeface="Arial" panose="020B0604020202020204" pitchFamily="34" charset="0"/>
              </a:rPr>
              <a:t>two sides </a:t>
            </a:r>
            <a:r>
              <a:rPr lang="en-GB" dirty="0" smtClean="0">
                <a:latin typeface="Arial" panose="020B0604020202020204" pitchFamily="34" charset="0"/>
                <a:cs typeface="Arial" panose="020B0604020202020204" pitchFamily="34" charset="0"/>
              </a:rPr>
              <a:t>to the argument. </a:t>
            </a:r>
            <a:r>
              <a:rPr lang="en-GB" dirty="0" smtClean="0">
                <a:solidFill>
                  <a:srgbClr val="0070C0"/>
                </a:solidFill>
                <a:latin typeface="Arial" panose="020B0604020202020204" pitchFamily="34" charset="0"/>
                <a:cs typeface="Arial" panose="020B0604020202020204" pitchFamily="34" charset="0"/>
              </a:rPr>
              <a:t>Uses </a:t>
            </a:r>
            <a:r>
              <a:rPr lang="en-GB" b="1" dirty="0" smtClean="0">
                <a:solidFill>
                  <a:srgbClr val="0070C0"/>
                </a:solidFill>
                <a:latin typeface="Arial" panose="020B0604020202020204" pitchFamily="34" charset="0"/>
                <a:cs typeface="Arial" panose="020B0604020202020204" pitchFamily="34" charset="0"/>
              </a:rPr>
              <a:t>evidence and examples</a:t>
            </a:r>
            <a:r>
              <a:rPr lang="en-GB" b="1" dirty="0" smtClean="0">
                <a:solidFill>
                  <a:schemeClr val="accent6"/>
                </a:solidFill>
                <a:latin typeface="Arial" panose="020B0604020202020204" pitchFamily="34" charset="0"/>
                <a:cs typeface="Arial" panose="020B0604020202020204" pitchFamily="34" charset="0"/>
              </a:rPr>
              <a:t> </a:t>
            </a:r>
            <a:r>
              <a:rPr lang="en-GB" dirty="0" smtClean="0">
                <a:latin typeface="Arial" panose="020B0604020202020204" pitchFamily="34" charset="0"/>
                <a:cs typeface="Arial" panose="020B0604020202020204" pitchFamily="34" charset="0"/>
              </a:rPr>
              <a:t>to back up the argument. Reaches an </a:t>
            </a:r>
            <a:r>
              <a:rPr lang="en-GB" b="1" dirty="0" smtClean="0">
                <a:solidFill>
                  <a:srgbClr val="0070C0"/>
                </a:solidFill>
                <a:latin typeface="Arial" panose="020B0604020202020204" pitchFamily="34" charset="0"/>
                <a:cs typeface="Arial" panose="020B0604020202020204" pitchFamily="34" charset="0"/>
              </a:rPr>
              <a:t>overall conclusion</a:t>
            </a:r>
          </a:p>
          <a:p>
            <a:pPr algn="ctr">
              <a:buNone/>
            </a:pPr>
            <a:r>
              <a:rPr lang="en-GB" dirty="0" smtClean="0">
                <a:latin typeface="Arial" panose="020B0604020202020204" pitchFamily="34" charset="0"/>
                <a:cs typeface="Arial" panose="020B0604020202020204" pitchFamily="34" charset="0"/>
              </a:rPr>
              <a:t>(2 well written PEE paragraphs and a conclusion)</a:t>
            </a:r>
          </a:p>
          <a:p>
            <a:pPr>
              <a:buNone/>
            </a:pPr>
            <a:endParaRPr lang="en-GB" dirty="0" smtClean="0">
              <a:latin typeface="Arial" panose="020B0604020202020204" pitchFamily="34" charset="0"/>
              <a:cs typeface="Arial" panose="020B0604020202020204" pitchFamily="34" charset="0"/>
            </a:endParaRPr>
          </a:p>
          <a:p>
            <a:pPr>
              <a:buNone/>
            </a:pPr>
            <a:r>
              <a:rPr lang="en-GB" dirty="0" smtClean="0">
                <a:solidFill>
                  <a:srgbClr val="00B050"/>
                </a:solidFill>
                <a:latin typeface="Arial" panose="020B0604020202020204" pitchFamily="34" charset="0"/>
                <a:cs typeface="Arial" panose="020B0604020202020204" pitchFamily="34" charset="0"/>
              </a:rPr>
              <a:t>Level 7:</a:t>
            </a:r>
            <a:r>
              <a:rPr lang="en-GB" dirty="0" smtClean="0">
                <a:solidFill>
                  <a:srgbClr val="92D050"/>
                </a:solidFill>
                <a:latin typeface="Arial" panose="020B0604020202020204" pitchFamily="34" charset="0"/>
                <a:cs typeface="Arial" panose="020B0604020202020204" pitchFamily="34" charset="0"/>
              </a:rPr>
              <a:t> </a:t>
            </a:r>
            <a:r>
              <a:rPr lang="en-GB" dirty="0" smtClean="0">
                <a:latin typeface="Arial" panose="020B0604020202020204" pitchFamily="34" charset="0"/>
                <a:cs typeface="Arial" panose="020B0604020202020204" pitchFamily="34" charset="0"/>
              </a:rPr>
              <a:t>Does </a:t>
            </a:r>
            <a:r>
              <a:rPr lang="en-GB" b="1" dirty="0" smtClean="0">
                <a:solidFill>
                  <a:srgbClr val="00B050"/>
                </a:solidFill>
                <a:latin typeface="Arial" panose="020B0604020202020204" pitchFamily="34" charset="0"/>
                <a:cs typeface="Arial" panose="020B0604020202020204" pitchFamily="34" charset="0"/>
              </a:rPr>
              <a:t>everything in Level 6</a:t>
            </a:r>
            <a:r>
              <a:rPr lang="en-GB" dirty="0" smtClean="0">
                <a:latin typeface="Arial" panose="020B0604020202020204" pitchFamily="34" charset="0"/>
                <a:cs typeface="Arial" panose="020B0604020202020204" pitchFamily="34" charset="0"/>
              </a:rPr>
              <a:t>. </a:t>
            </a:r>
            <a:r>
              <a:rPr lang="en-GB" dirty="0" smtClean="0">
                <a:solidFill>
                  <a:srgbClr val="00B050"/>
                </a:solidFill>
                <a:latin typeface="Arial" panose="020B0604020202020204" pitchFamily="34" charset="0"/>
                <a:cs typeface="Arial" panose="020B0604020202020204" pitchFamily="34" charset="0"/>
              </a:rPr>
              <a:t>Also </a:t>
            </a:r>
            <a:r>
              <a:rPr lang="en-GB" b="1" dirty="0" smtClean="0">
                <a:solidFill>
                  <a:srgbClr val="00B050"/>
                </a:solidFill>
                <a:latin typeface="Arial" panose="020B0604020202020204" pitchFamily="34" charset="0"/>
                <a:cs typeface="Arial" panose="020B0604020202020204" pitchFamily="34" charset="0"/>
              </a:rPr>
              <a:t>uses sources as evidence</a:t>
            </a:r>
            <a:r>
              <a:rPr lang="en-GB" dirty="0" smtClean="0">
                <a:solidFill>
                  <a:srgbClr val="00B050"/>
                </a:solidFill>
                <a:latin typeface="Arial" panose="020B0604020202020204" pitchFamily="34" charset="0"/>
                <a:cs typeface="Arial" panose="020B0604020202020204" pitchFamily="34" charset="0"/>
              </a:rPr>
              <a:t>. </a:t>
            </a:r>
            <a:r>
              <a:rPr lang="en-GB" b="1" dirty="0" smtClean="0">
                <a:solidFill>
                  <a:srgbClr val="00B050"/>
                </a:solidFill>
                <a:latin typeface="Arial" panose="020B0604020202020204" pitchFamily="34" charset="0"/>
                <a:cs typeface="Arial" panose="020B0604020202020204" pitchFamily="34" charset="0"/>
              </a:rPr>
              <a:t>Evaluates the sources</a:t>
            </a:r>
            <a:r>
              <a:rPr lang="en-GB" b="1" dirty="0" smtClean="0">
                <a:solidFill>
                  <a:srgbClr val="92D050"/>
                </a:solidFill>
                <a:latin typeface="Arial" panose="020B0604020202020204" pitchFamily="34" charset="0"/>
                <a:cs typeface="Arial" panose="020B0604020202020204" pitchFamily="34" charset="0"/>
              </a:rPr>
              <a:t> </a:t>
            </a:r>
            <a:r>
              <a:rPr lang="en-GB" dirty="0" smtClean="0">
                <a:latin typeface="Arial" panose="020B0604020202020204" pitchFamily="34" charset="0"/>
                <a:cs typeface="Arial" panose="020B0604020202020204" pitchFamily="34" charset="0"/>
              </a:rPr>
              <a:t>to explain how useful they are in telling us about life in the Royal Navy.</a:t>
            </a:r>
          </a:p>
          <a:p>
            <a:pPr algn="ctr">
              <a:buNone/>
            </a:pPr>
            <a:r>
              <a:rPr lang="en-GB" dirty="0" smtClean="0">
                <a:latin typeface="Arial" panose="020B0604020202020204" pitchFamily="34" charset="0"/>
                <a:cs typeface="Arial" panose="020B0604020202020204" pitchFamily="34" charset="0"/>
              </a:rPr>
              <a:t>(2 well written PEE paragraphs using sources and a conclusion)</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59810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r>
              <a:rPr lang="en-GB" dirty="0" smtClean="0">
                <a:solidFill>
                  <a:srgbClr val="0070C0"/>
                </a:solidFill>
                <a:latin typeface="Arial" panose="020B0604020202020204" pitchFamily="34" charset="0"/>
                <a:cs typeface="Arial" panose="020B0604020202020204" pitchFamily="34" charset="0"/>
              </a:rPr>
              <a:t>Now swap PEE paragraphs with someone in your group.</a:t>
            </a:r>
            <a:endParaRPr lang="en-GB"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 y="1183894"/>
            <a:ext cx="9144000" cy="5410088"/>
          </a:xfrm>
        </p:spPr>
        <p:txBody>
          <a:bodyPr>
            <a:noAutofit/>
          </a:bodyPr>
          <a:lstStyle/>
          <a:p>
            <a:pPr marL="0" indent="0">
              <a:buNone/>
            </a:pPr>
            <a:r>
              <a:rPr lang="en-GB" sz="1600" b="1" dirty="0">
                <a:solidFill>
                  <a:srgbClr val="0070C0"/>
                </a:solidFill>
                <a:latin typeface="Arial" panose="020B0604020202020204" pitchFamily="34" charset="0"/>
                <a:cs typeface="Arial" panose="020B0604020202020204" pitchFamily="34" charset="0"/>
              </a:rPr>
              <a:t>WWWs:</a:t>
            </a:r>
          </a:p>
          <a:p>
            <a:pPr marL="0" indent="0">
              <a:buNone/>
            </a:pPr>
            <a:r>
              <a:rPr lang="en-GB" sz="1600" dirty="0">
                <a:solidFill>
                  <a:srgbClr val="0070C0"/>
                </a:solidFill>
                <a:latin typeface="Arial" panose="020B0604020202020204" pitchFamily="34" charset="0"/>
                <a:cs typeface="Arial" panose="020B0604020202020204" pitchFamily="34" charset="0"/>
              </a:rPr>
              <a:t>Well done for making your points and opinion very clear</a:t>
            </a:r>
          </a:p>
          <a:p>
            <a:pPr marL="0" indent="0">
              <a:buNone/>
            </a:pPr>
            <a:r>
              <a:rPr lang="en-GB" sz="1600" dirty="0">
                <a:solidFill>
                  <a:srgbClr val="0070C0"/>
                </a:solidFill>
                <a:latin typeface="Arial" panose="020B0604020202020204" pitchFamily="34" charset="0"/>
                <a:cs typeface="Arial" panose="020B0604020202020204" pitchFamily="34" charset="0"/>
              </a:rPr>
              <a:t>Good use of evidence to back up the points that you made</a:t>
            </a:r>
          </a:p>
          <a:p>
            <a:pPr marL="0" indent="0">
              <a:buNone/>
            </a:pPr>
            <a:r>
              <a:rPr lang="en-GB" sz="1600" dirty="0">
                <a:solidFill>
                  <a:srgbClr val="0070C0"/>
                </a:solidFill>
                <a:latin typeface="Arial" panose="020B0604020202020204" pitchFamily="34" charset="0"/>
                <a:cs typeface="Arial" panose="020B0604020202020204" pitchFamily="34" charset="0"/>
              </a:rPr>
              <a:t>Very well explained points which give a clear reason why the factor that you mentioned is important</a:t>
            </a:r>
          </a:p>
          <a:p>
            <a:pPr marL="0" indent="0">
              <a:buNone/>
            </a:pPr>
            <a:r>
              <a:rPr lang="en-GB" sz="1600" dirty="0">
                <a:solidFill>
                  <a:srgbClr val="0070C0"/>
                </a:solidFill>
                <a:latin typeface="Arial" panose="020B0604020202020204" pitchFamily="34" charset="0"/>
                <a:cs typeface="Arial" panose="020B0604020202020204" pitchFamily="34" charset="0"/>
              </a:rPr>
              <a:t>Nicely linked points which gave your work a good flow</a:t>
            </a:r>
          </a:p>
          <a:p>
            <a:pPr marL="0" indent="0">
              <a:buNone/>
            </a:pPr>
            <a:r>
              <a:rPr lang="en-GB" sz="1600" dirty="0">
                <a:solidFill>
                  <a:srgbClr val="0070C0"/>
                </a:solidFill>
                <a:latin typeface="Arial" panose="020B0604020202020204" pitchFamily="34" charset="0"/>
                <a:cs typeface="Arial" panose="020B0604020202020204" pitchFamily="34" charset="0"/>
              </a:rPr>
              <a:t>Very detailed analysis of the reliability of the </a:t>
            </a:r>
            <a:r>
              <a:rPr lang="en-GB" sz="1600" dirty="0" smtClean="0">
                <a:solidFill>
                  <a:srgbClr val="0070C0"/>
                </a:solidFill>
                <a:latin typeface="Arial" panose="020B0604020202020204" pitchFamily="34" charset="0"/>
                <a:cs typeface="Arial" panose="020B0604020202020204" pitchFamily="34" charset="0"/>
              </a:rPr>
              <a:t>source</a:t>
            </a:r>
            <a:endParaRPr lang="en-GB" sz="1600" dirty="0">
              <a:solidFill>
                <a:srgbClr val="0070C0"/>
              </a:solidFill>
              <a:latin typeface="Arial" panose="020B0604020202020204" pitchFamily="34" charset="0"/>
              <a:cs typeface="Arial" panose="020B0604020202020204" pitchFamily="34" charset="0"/>
            </a:endParaRPr>
          </a:p>
          <a:p>
            <a:pPr marL="0" indent="0">
              <a:buNone/>
            </a:pPr>
            <a:endParaRPr lang="en-GB" sz="1600" dirty="0">
              <a:solidFill>
                <a:srgbClr val="0070C0"/>
              </a:solidFill>
              <a:latin typeface="Arial" panose="020B0604020202020204" pitchFamily="34" charset="0"/>
              <a:cs typeface="Arial" panose="020B0604020202020204" pitchFamily="34" charset="0"/>
            </a:endParaRPr>
          </a:p>
          <a:p>
            <a:pPr marL="0" indent="0">
              <a:buNone/>
            </a:pPr>
            <a:r>
              <a:rPr lang="en-GB" sz="1600" b="1" dirty="0">
                <a:solidFill>
                  <a:srgbClr val="0070C0"/>
                </a:solidFill>
                <a:latin typeface="Arial" panose="020B0604020202020204" pitchFamily="34" charset="0"/>
                <a:cs typeface="Arial" panose="020B0604020202020204" pitchFamily="34" charset="0"/>
              </a:rPr>
              <a:t>EBIs:</a:t>
            </a:r>
          </a:p>
          <a:p>
            <a:pPr marL="0" indent="0">
              <a:buNone/>
            </a:pPr>
            <a:r>
              <a:rPr lang="en-GB" sz="1600" dirty="0">
                <a:solidFill>
                  <a:srgbClr val="0070C0"/>
                </a:solidFill>
                <a:latin typeface="Arial" panose="020B0604020202020204" pitchFamily="34" charset="0"/>
                <a:cs typeface="Arial" panose="020B0604020202020204" pitchFamily="34" charset="0"/>
              </a:rPr>
              <a:t>Try to make sure that you state your point clearly at the start of each PEE paragraph</a:t>
            </a:r>
          </a:p>
          <a:p>
            <a:pPr marL="0" indent="0">
              <a:buNone/>
            </a:pPr>
            <a:r>
              <a:rPr lang="en-GB" sz="1600" dirty="0">
                <a:solidFill>
                  <a:srgbClr val="0070C0"/>
                </a:solidFill>
                <a:latin typeface="Arial" panose="020B0604020202020204" pitchFamily="34" charset="0"/>
                <a:cs typeface="Arial" panose="020B0604020202020204" pitchFamily="34" charset="0"/>
              </a:rPr>
              <a:t>Try to include more key facts, figures and dates in your answers</a:t>
            </a:r>
          </a:p>
          <a:p>
            <a:pPr marL="0" indent="0">
              <a:buNone/>
            </a:pPr>
            <a:r>
              <a:rPr lang="en-GB" sz="1600" dirty="0">
                <a:solidFill>
                  <a:srgbClr val="0070C0"/>
                </a:solidFill>
                <a:latin typeface="Arial" panose="020B0604020202020204" pitchFamily="34" charset="0"/>
                <a:cs typeface="Arial" panose="020B0604020202020204" pitchFamily="34" charset="0"/>
              </a:rPr>
              <a:t>Try to explain your answer more fully. Use phrases like ‘This is because………’ or ‘This meant that ………………’</a:t>
            </a:r>
          </a:p>
          <a:p>
            <a:pPr marL="0" indent="0">
              <a:buNone/>
            </a:pPr>
            <a:r>
              <a:rPr lang="en-GB" sz="1600" dirty="0">
                <a:solidFill>
                  <a:srgbClr val="0070C0"/>
                </a:solidFill>
                <a:latin typeface="Arial" panose="020B0604020202020204" pitchFamily="34" charset="0"/>
                <a:cs typeface="Arial" panose="020B0604020202020204" pitchFamily="34" charset="0"/>
              </a:rPr>
              <a:t>Link your points together by referring back to your argument to give your work a better flow</a:t>
            </a:r>
          </a:p>
          <a:p>
            <a:pPr marL="0" indent="0">
              <a:buNone/>
            </a:pPr>
            <a:r>
              <a:rPr lang="en-GB" sz="1600" dirty="0">
                <a:solidFill>
                  <a:srgbClr val="0070C0"/>
                </a:solidFill>
                <a:latin typeface="Arial" panose="020B0604020202020204" pitchFamily="34" charset="0"/>
                <a:cs typeface="Arial" panose="020B0604020202020204" pitchFamily="34" charset="0"/>
              </a:rPr>
              <a:t>Plan your answer before writing it. This will help to improve the flow of your work</a:t>
            </a:r>
          </a:p>
          <a:p>
            <a:pPr marL="0" indent="0">
              <a:buNone/>
            </a:pPr>
            <a:r>
              <a:rPr lang="en-GB" sz="1600" dirty="0">
                <a:solidFill>
                  <a:srgbClr val="0070C0"/>
                </a:solidFill>
                <a:latin typeface="Arial" panose="020B0604020202020204" pitchFamily="34" charset="0"/>
                <a:cs typeface="Arial" panose="020B0604020202020204" pitchFamily="34" charset="0"/>
              </a:rPr>
              <a:t>Write a conclusion, summing up what you think</a:t>
            </a:r>
          </a:p>
          <a:p>
            <a:pPr marL="0" indent="0">
              <a:buNone/>
            </a:pPr>
            <a:r>
              <a:rPr lang="en-GB" sz="1600" dirty="0">
                <a:solidFill>
                  <a:srgbClr val="0070C0"/>
                </a:solidFill>
                <a:latin typeface="Arial" panose="020B0604020202020204" pitchFamily="34" charset="0"/>
                <a:cs typeface="Arial" panose="020B0604020202020204" pitchFamily="34" charset="0"/>
              </a:rPr>
              <a:t>Look at both sides of the argument</a:t>
            </a:r>
          </a:p>
          <a:p>
            <a:pPr marL="0" indent="0">
              <a:buNone/>
            </a:pPr>
            <a:r>
              <a:rPr lang="en-GB" sz="1600" dirty="0">
                <a:solidFill>
                  <a:srgbClr val="0070C0"/>
                </a:solidFill>
                <a:latin typeface="Arial" panose="020B0604020202020204" pitchFamily="34" charset="0"/>
                <a:cs typeface="Arial" panose="020B0604020202020204" pitchFamily="34" charset="0"/>
              </a:rPr>
              <a:t>Analyse the reliability of the </a:t>
            </a:r>
            <a:r>
              <a:rPr lang="en-GB" sz="1600" dirty="0" smtClean="0">
                <a:solidFill>
                  <a:srgbClr val="0070C0"/>
                </a:solidFill>
                <a:latin typeface="Arial" panose="020B0604020202020204" pitchFamily="34" charset="0"/>
                <a:cs typeface="Arial" panose="020B0604020202020204" pitchFamily="34" charset="0"/>
              </a:rPr>
              <a:t>source </a:t>
            </a:r>
            <a:r>
              <a:rPr lang="en-GB" sz="1600" dirty="0">
                <a:solidFill>
                  <a:srgbClr val="0070C0"/>
                </a:solidFill>
                <a:latin typeface="Arial" panose="020B0604020202020204" pitchFamily="34" charset="0"/>
                <a:cs typeface="Arial" panose="020B0604020202020204" pitchFamily="34" charset="0"/>
              </a:rPr>
              <a:t>in more depth</a:t>
            </a:r>
          </a:p>
          <a:p>
            <a:endParaRPr lang="en-GB" sz="16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5487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56370" y="171942"/>
            <a:ext cx="8631260" cy="1325563"/>
          </a:xfrm>
        </p:spPr>
        <p:txBody>
          <a:bodyPr/>
          <a:lstStyle/>
          <a:p>
            <a:r>
              <a:rPr lang="en-GB" dirty="0" smtClean="0">
                <a:solidFill>
                  <a:srgbClr val="0070C0"/>
                </a:solidFill>
                <a:latin typeface="Arial" panose="020B0604020202020204" pitchFamily="34" charset="0"/>
                <a:cs typeface="Arial" panose="020B0604020202020204" pitchFamily="34" charset="0"/>
              </a:rPr>
              <a:t>Homework: Finish off your answer</a:t>
            </a:r>
            <a:endParaRPr lang="en-GB"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GB" dirty="0" smtClean="0">
                <a:solidFill>
                  <a:srgbClr val="0070C0"/>
                </a:solidFill>
                <a:latin typeface="Arial" panose="020B0604020202020204" pitchFamily="34" charset="0"/>
                <a:cs typeface="Arial" panose="020B0604020202020204" pitchFamily="34" charset="0"/>
              </a:rPr>
              <a:t>3 PEE paragraphs and a conclusion (remember that you have done 1 PEE and a conclusion already)</a:t>
            </a:r>
          </a:p>
          <a:p>
            <a:r>
              <a:rPr lang="en-GB" dirty="0" smtClean="0">
                <a:solidFill>
                  <a:srgbClr val="0070C0"/>
                </a:solidFill>
                <a:latin typeface="Arial" panose="020B0604020202020204" pitchFamily="34" charset="0"/>
                <a:cs typeface="Arial" panose="020B0604020202020204" pitchFamily="34" charset="0"/>
              </a:rPr>
              <a:t>Act on the WWW/EBI that you received</a:t>
            </a:r>
          </a:p>
          <a:p>
            <a:endParaRPr lang="en-GB" dirty="0">
              <a:solidFill>
                <a:srgbClr val="0070C0"/>
              </a:solidFill>
              <a:latin typeface="Arial" panose="020B0604020202020204" pitchFamily="34" charset="0"/>
              <a:cs typeface="Arial" panose="020B0604020202020204" pitchFamily="34" charset="0"/>
            </a:endParaRPr>
          </a:p>
          <a:p>
            <a:endParaRPr lang="en-GB" dirty="0" smtClean="0">
              <a:solidFill>
                <a:srgbClr val="0070C0"/>
              </a:solidFill>
              <a:latin typeface="Arial" panose="020B0604020202020204" pitchFamily="34" charset="0"/>
              <a:cs typeface="Arial" panose="020B0604020202020204" pitchFamily="34" charset="0"/>
            </a:endParaRPr>
          </a:p>
          <a:p>
            <a:pPr marL="0" indent="0">
              <a:buNone/>
            </a:pPr>
            <a:r>
              <a:rPr lang="en-GB" dirty="0" smtClean="0">
                <a:solidFill>
                  <a:srgbClr val="0070C0"/>
                </a:solidFill>
                <a:latin typeface="Arial" panose="020B0604020202020204" pitchFamily="34" charset="0"/>
                <a:cs typeface="Arial" panose="020B0604020202020204" pitchFamily="34" charset="0"/>
              </a:rPr>
              <a:t>Next lesson: A history lesson like you’ve never seen before</a:t>
            </a:r>
            <a:endParaRPr lang="en-GB"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4394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3684"/>
            <a:ext cx="4572000" cy="2308324"/>
          </a:xfrm>
          <a:prstGeom prst="rect">
            <a:avLst/>
          </a:prstGeom>
          <a:noFill/>
        </p:spPr>
        <p:txBody>
          <a:bodyPr wrap="square" rtlCol="0">
            <a:spAutoFit/>
          </a:bodyPr>
          <a:lstStyle/>
          <a:p>
            <a:pPr marL="342900" indent="-342900">
              <a:buFont typeface="+mj-lt"/>
              <a:buAutoNum type="arabicPeriod"/>
            </a:pPr>
            <a:r>
              <a:rPr lang="en-GB" sz="1200" dirty="0" smtClean="0"/>
              <a:t>Where did the sailors sleep?</a:t>
            </a:r>
          </a:p>
          <a:p>
            <a:pPr marL="342900" indent="-342900">
              <a:buFont typeface="+mj-lt"/>
              <a:buAutoNum type="arabicPeriod"/>
            </a:pPr>
            <a:r>
              <a:rPr lang="en-GB" sz="1200" dirty="0" smtClean="0"/>
              <a:t>What was ‘Sudden Death’?</a:t>
            </a:r>
          </a:p>
          <a:p>
            <a:pPr marL="342900" indent="-342900">
              <a:buFont typeface="+mj-lt"/>
              <a:buAutoNum type="arabicPeriod"/>
            </a:pPr>
            <a:r>
              <a:rPr lang="en-GB" sz="1200" dirty="0" smtClean="0"/>
              <a:t>Why do you think some of the cannons were given names?</a:t>
            </a:r>
          </a:p>
          <a:p>
            <a:pPr marL="342900" indent="-342900">
              <a:buFont typeface="+mj-lt"/>
              <a:buAutoNum type="arabicPeriod"/>
            </a:pPr>
            <a:r>
              <a:rPr lang="en-GB" sz="1200" dirty="0" smtClean="0"/>
              <a:t>What animals were </a:t>
            </a:r>
            <a:r>
              <a:rPr lang="en-GB" sz="1200" dirty="0" err="1" smtClean="0"/>
              <a:t>onboard</a:t>
            </a:r>
            <a:r>
              <a:rPr lang="en-GB" sz="1200" dirty="0" smtClean="0"/>
              <a:t>. Why do you think they were there?</a:t>
            </a:r>
            <a:endParaRPr lang="en-GB" sz="1200" dirty="0"/>
          </a:p>
          <a:p>
            <a:pPr marL="342900" indent="-342900">
              <a:buFont typeface="+mj-lt"/>
              <a:buAutoNum type="arabicPeriod"/>
            </a:pPr>
            <a:r>
              <a:rPr lang="en-GB" sz="1200" dirty="0" smtClean="0"/>
              <a:t>What sort of clothes did the officers wear? How was this different from the rest of the crew?</a:t>
            </a:r>
          </a:p>
          <a:p>
            <a:pPr marL="342900" indent="-342900">
              <a:buFont typeface="+mj-lt"/>
              <a:buAutoNum type="arabicPeriod"/>
            </a:pPr>
            <a:r>
              <a:rPr lang="en-GB" sz="1200" dirty="0" smtClean="0"/>
              <a:t>How did the officers act? Were they responsible, clever, good at making decisions? Add anything else that you think of.</a:t>
            </a:r>
          </a:p>
          <a:p>
            <a:pPr marL="342900" indent="-342900">
              <a:buFont typeface="+mj-lt"/>
              <a:buAutoNum type="arabicPeriod"/>
            </a:pPr>
            <a:r>
              <a:rPr lang="en-GB" sz="1200" dirty="0" smtClean="0"/>
              <a:t>How did the sailors treat the officers?</a:t>
            </a:r>
          </a:p>
          <a:p>
            <a:pPr marL="342900" indent="-342900">
              <a:buFont typeface="+mj-lt"/>
              <a:buAutoNum type="arabicPeriod"/>
            </a:pPr>
            <a:r>
              <a:rPr lang="en-GB" sz="1200" dirty="0" smtClean="0"/>
              <a:t>How did the officers behave during battle?</a:t>
            </a:r>
          </a:p>
          <a:p>
            <a:pPr marL="342900" indent="-342900">
              <a:buFont typeface="+mj-lt"/>
              <a:buAutoNum type="arabicPeriod"/>
            </a:pPr>
            <a:r>
              <a:rPr lang="en-GB" sz="1200" dirty="0" smtClean="0"/>
              <a:t>What was it like during battle?</a:t>
            </a:r>
          </a:p>
          <a:p>
            <a:pPr marL="342900" indent="-342900">
              <a:buFont typeface="+mj-lt"/>
              <a:buAutoNum type="arabicPeriod"/>
            </a:pPr>
            <a:r>
              <a:rPr lang="en-GB" sz="1200" dirty="0" smtClean="0"/>
              <a:t>What dangers were there during battle? List three</a:t>
            </a:r>
          </a:p>
        </p:txBody>
      </p:sp>
      <p:sp>
        <p:nvSpPr>
          <p:cNvPr id="4" name="TextBox 3"/>
          <p:cNvSpPr txBox="1"/>
          <p:nvPr/>
        </p:nvSpPr>
        <p:spPr>
          <a:xfrm>
            <a:off x="4572000" y="13684"/>
            <a:ext cx="4572000" cy="2308324"/>
          </a:xfrm>
          <a:prstGeom prst="rect">
            <a:avLst/>
          </a:prstGeom>
          <a:noFill/>
        </p:spPr>
        <p:txBody>
          <a:bodyPr wrap="square" rtlCol="0">
            <a:spAutoFit/>
          </a:bodyPr>
          <a:lstStyle/>
          <a:p>
            <a:pPr marL="342900" indent="-342900">
              <a:buFont typeface="+mj-lt"/>
              <a:buAutoNum type="arabicPeriod"/>
            </a:pPr>
            <a:r>
              <a:rPr lang="en-GB" sz="1200" dirty="0" smtClean="0"/>
              <a:t>Where did the sailors sleep?</a:t>
            </a:r>
          </a:p>
          <a:p>
            <a:pPr marL="342900" indent="-342900">
              <a:buFont typeface="+mj-lt"/>
              <a:buAutoNum type="arabicPeriod"/>
            </a:pPr>
            <a:r>
              <a:rPr lang="en-GB" sz="1200" dirty="0" smtClean="0"/>
              <a:t>What was ‘Sudden Death’?</a:t>
            </a:r>
          </a:p>
          <a:p>
            <a:pPr marL="342900" indent="-342900">
              <a:buFont typeface="+mj-lt"/>
              <a:buAutoNum type="arabicPeriod"/>
            </a:pPr>
            <a:r>
              <a:rPr lang="en-GB" sz="1200" dirty="0" smtClean="0"/>
              <a:t>Why do you think some of the cannons were given names?</a:t>
            </a:r>
          </a:p>
          <a:p>
            <a:pPr marL="342900" indent="-342900">
              <a:buFont typeface="+mj-lt"/>
              <a:buAutoNum type="arabicPeriod"/>
            </a:pPr>
            <a:r>
              <a:rPr lang="en-GB" sz="1200" dirty="0" smtClean="0"/>
              <a:t>What animals were </a:t>
            </a:r>
            <a:r>
              <a:rPr lang="en-GB" sz="1200" dirty="0" err="1" smtClean="0"/>
              <a:t>onboard</a:t>
            </a:r>
            <a:r>
              <a:rPr lang="en-GB" sz="1200" dirty="0" smtClean="0"/>
              <a:t>. Why do you think they were there?</a:t>
            </a:r>
            <a:endParaRPr lang="en-GB" sz="1200" dirty="0"/>
          </a:p>
          <a:p>
            <a:pPr marL="342900" indent="-342900">
              <a:buFont typeface="+mj-lt"/>
              <a:buAutoNum type="arabicPeriod"/>
            </a:pPr>
            <a:r>
              <a:rPr lang="en-GB" sz="1200" dirty="0" smtClean="0"/>
              <a:t>What sort of clothes did the officers wear? How was this different from the rest of the crew?</a:t>
            </a:r>
          </a:p>
          <a:p>
            <a:pPr marL="342900" indent="-342900">
              <a:buFont typeface="+mj-lt"/>
              <a:buAutoNum type="arabicPeriod"/>
            </a:pPr>
            <a:r>
              <a:rPr lang="en-GB" sz="1200" dirty="0" smtClean="0"/>
              <a:t>How did the officers act? Were they responsible, clever, good at making decisions? Add anything else that you think of.</a:t>
            </a:r>
          </a:p>
          <a:p>
            <a:pPr marL="342900" indent="-342900">
              <a:buFont typeface="+mj-lt"/>
              <a:buAutoNum type="arabicPeriod"/>
            </a:pPr>
            <a:r>
              <a:rPr lang="en-GB" sz="1200" dirty="0" smtClean="0"/>
              <a:t>How did the sailors treat the officers?</a:t>
            </a:r>
          </a:p>
          <a:p>
            <a:pPr marL="342900" indent="-342900">
              <a:buFont typeface="+mj-lt"/>
              <a:buAutoNum type="arabicPeriod"/>
            </a:pPr>
            <a:r>
              <a:rPr lang="en-GB" sz="1200" dirty="0" smtClean="0"/>
              <a:t>How did the officers behave during battle?</a:t>
            </a:r>
          </a:p>
          <a:p>
            <a:pPr marL="342900" indent="-342900">
              <a:buFont typeface="+mj-lt"/>
              <a:buAutoNum type="arabicPeriod"/>
            </a:pPr>
            <a:r>
              <a:rPr lang="en-GB" sz="1200" dirty="0" smtClean="0"/>
              <a:t>What was it like during battle?</a:t>
            </a:r>
          </a:p>
          <a:p>
            <a:pPr marL="342900" indent="-342900">
              <a:buFont typeface="+mj-lt"/>
              <a:buAutoNum type="arabicPeriod"/>
            </a:pPr>
            <a:r>
              <a:rPr lang="en-GB" sz="1200" dirty="0" smtClean="0"/>
              <a:t>What dangers were there during battle? List three</a:t>
            </a:r>
          </a:p>
        </p:txBody>
      </p:sp>
      <p:sp>
        <p:nvSpPr>
          <p:cNvPr id="6" name="TextBox 5"/>
          <p:cNvSpPr txBox="1"/>
          <p:nvPr/>
        </p:nvSpPr>
        <p:spPr>
          <a:xfrm>
            <a:off x="0" y="2276872"/>
            <a:ext cx="4572000" cy="2308324"/>
          </a:xfrm>
          <a:prstGeom prst="rect">
            <a:avLst/>
          </a:prstGeom>
          <a:noFill/>
        </p:spPr>
        <p:txBody>
          <a:bodyPr wrap="square" rtlCol="0">
            <a:spAutoFit/>
          </a:bodyPr>
          <a:lstStyle/>
          <a:p>
            <a:pPr marL="342900" indent="-342900">
              <a:buFont typeface="+mj-lt"/>
              <a:buAutoNum type="arabicPeriod"/>
            </a:pPr>
            <a:r>
              <a:rPr lang="en-GB" sz="1200" dirty="0" smtClean="0"/>
              <a:t>Where did the sailors sleep?</a:t>
            </a:r>
          </a:p>
          <a:p>
            <a:pPr marL="342900" indent="-342900">
              <a:buFont typeface="+mj-lt"/>
              <a:buAutoNum type="arabicPeriod"/>
            </a:pPr>
            <a:r>
              <a:rPr lang="en-GB" sz="1200" dirty="0" smtClean="0"/>
              <a:t>What was ‘Sudden Death’?</a:t>
            </a:r>
          </a:p>
          <a:p>
            <a:pPr marL="342900" indent="-342900">
              <a:buFont typeface="+mj-lt"/>
              <a:buAutoNum type="arabicPeriod"/>
            </a:pPr>
            <a:r>
              <a:rPr lang="en-GB" sz="1200" dirty="0" smtClean="0"/>
              <a:t>Why do you think some of the cannons were given names?</a:t>
            </a:r>
          </a:p>
          <a:p>
            <a:pPr marL="342900" indent="-342900">
              <a:buFont typeface="+mj-lt"/>
              <a:buAutoNum type="arabicPeriod"/>
            </a:pPr>
            <a:r>
              <a:rPr lang="en-GB" sz="1200" dirty="0" smtClean="0"/>
              <a:t>What animals were </a:t>
            </a:r>
            <a:r>
              <a:rPr lang="en-GB" sz="1200" dirty="0" err="1" smtClean="0"/>
              <a:t>onboard</a:t>
            </a:r>
            <a:r>
              <a:rPr lang="en-GB" sz="1200" dirty="0" smtClean="0"/>
              <a:t>. Why do you think they were there?</a:t>
            </a:r>
            <a:endParaRPr lang="en-GB" sz="1200" dirty="0"/>
          </a:p>
          <a:p>
            <a:pPr marL="342900" indent="-342900">
              <a:buFont typeface="+mj-lt"/>
              <a:buAutoNum type="arabicPeriod"/>
            </a:pPr>
            <a:r>
              <a:rPr lang="en-GB" sz="1200" dirty="0" smtClean="0"/>
              <a:t>What sort of clothes did the officers wear? How was this different from the rest of the crew?</a:t>
            </a:r>
          </a:p>
          <a:p>
            <a:pPr marL="342900" indent="-342900">
              <a:buFont typeface="+mj-lt"/>
              <a:buAutoNum type="arabicPeriod"/>
            </a:pPr>
            <a:r>
              <a:rPr lang="en-GB" sz="1200" dirty="0" smtClean="0"/>
              <a:t>How did the officers act? Were they responsible, clever, good at making decisions? Add anything else that you think of.</a:t>
            </a:r>
          </a:p>
          <a:p>
            <a:pPr marL="342900" indent="-342900">
              <a:buFont typeface="+mj-lt"/>
              <a:buAutoNum type="arabicPeriod"/>
            </a:pPr>
            <a:r>
              <a:rPr lang="en-GB" sz="1200" dirty="0" smtClean="0"/>
              <a:t>How did the sailors treat the officers?</a:t>
            </a:r>
          </a:p>
          <a:p>
            <a:pPr marL="342900" indent="-342900">
              <a:buFont typeface="+mj-lt"/>
              <a:buAutoNum type="arabicPeriod"/>
            </a:pPr>
            <a:r>
              <a:rPr lang="en-GB" sz="1200" dirty="0" smtClean="0"/>
              <a:t>How did the officers behave during battle?</a:t>
            </a:r>
          </a:p>
          <a:p>
            <a:pPr marL="342900" indent="-342900">
              <a:buFont typeface="+mj-lt"/>
              <a:buAutoNum type="arabicPeriod"/>
            </a:pPr>
            <a:r>
              <a:rPr lang="en-GB" sz="1200" dirty="0" smtClean="0"/>
              <a:t>What was it like during battle?</a:t>
            </a:r>
          </a:p>
          <a:p>
            <a:pPr marL="342900" indent="-342900">
              <a:buFont typeface="+mj-lt"/>
              <a:buAutoNum type="arabicPeriod"/>
            </a:pPr>
            <a:r>
              <a:rPr lang="en-GB" sz="1200" dirty="0" smtClean="0"/>
              <a:t>What dangers were there during battle? List three</a:t>
            </a:r>
          </a:p>
        </p:txBody>
      </p:sp>
      <p:sp>
        <p:nvSpPr>
          <p:cNvPr id="7" name="TextBox 6"/>
          <p:cNvSpPr txBox="1"/>
          <p:nvPr/>
        </p:nvSpPr>
        <p:spPr>
          <a:xfrm>
            <a:off x="4572000" y="2276872"/>
            <a:ext cx="4572000" cy="2308324"/>
          </a:xfrm>
          <a:prstGeom prst="rect">
            <a:avLst/>
          </a:prstGeom>
          <a:noFill/>
        </p:spPr>
        <p:txBody>
          <a:bodyPr wrap="square" rtlCol="0">
            <a:spAutoFit/>
          </a:bodyPr>
          <a:lstStyle/>
          <a:p>
            <a:pPr marL="342900" indent="-342900">
              <a:buFont typeface="+mj-lt"/>
              <a:buAutoNum type="arabicPeriod"/>
            </a:pPr>
            <a:r>
              <a:rPr lang="en-GB" sz="1200" dirty="0" smtClean="0"/>
              <a:t>Where did the sailors sleep?</a:t>
            </a:r>
          </a:p>
          <a:p>
            <a:pPr marL="342900" indent="-342900">
              <a:buFont typeface="+mj-lt"/>
              <a:buAutoNum type="arabicPeriod"/>
            </a:pPr>
            <a:r>
              <a:rPr lang="en-GB" sz="1200" dirty="0" smtClean="0"/>
              <a:t>What was ‘Sudden Death’?</a:t>
            </a:r>
          </a:p>
          <a:p>
            <a:pPr marL="342900" indent="-342900">
              <a:buFont typeface="+mj-lt"/>
              <a:buAutoNum type="arabicPeriod"/>
            </a:pPr>
            <a:r>
              <a:rPr lang="en-GB" sz="1200" dirty="0" smtClean="0"/>
              <a:t>Why do you think some of the cannons were given names?</a:t>
            </a:r>
          </a:p>
          <a:p>
            <a:pPr marL="342900" indent="-342900">
              <a:buFont typeface="+mj-lt"/>
              <a:buAutoNum type="arabicPeriod"/>
            </a:pPr>
            <a:r>
              <a:rPr lang="en-GB" sz="1200" dirty="0" smtClean="0"/>
              <a:t>What animals were </a:t>
            </a:r>
            <a:r>
              <a:rPr lang="en-GB" sz="1200" dirty="0" err="1" smtClean="0"/>
              <a:t>onboard</a:t>
            </a:r>
            <a:r>
              <a:rPr lang="en-GB" sz="1200" dirty="0" smtClean="0"/>
              <a:t>. Why do you think they were there?</a:t>
            </a:r>
            <a:endParaRPr lang="en-GB" sz="1200" dirty="0"/>
          </a:p>
          <a:p>
            <a:pPr marL="342900" indent="-342900">
              <a:buFont typeface="+mj-lt"/>
              <a:buAutoNum type="arabicPeriod"/>
            </a:pPr>
            <a:r>
              <a:rPr lang="en-GB" sz="1200" dirty="0" smtClean="0"/>
              <a:t>What sort of clothes did the officers wear? How was this different from the rest of the crew?</a:t>
            </a:r>
          </a:p>
          <a:p>
            <a:pPr marL="342900" indent="-342900">
              <a:buFont typeface="+mj-lt"/>
              <a:buAutoNum type="arabicPeriod"/>
            </a:pPr>
            <a:r>
              <a:rPr lang="en-GB" sz="1200" dirty="0" smtClean="0"/>
              <a:t>How did the officers act? Were they responsible, clever, good at making decisions? Add anything else that you think of.</a:t>
            </a:r>
          </a:p>
          <a:p>
            <a:pPr marL="342900" indent="-342900">
              <a:buFont typeface="+mj-lt"/>
              <a:buAutoNum type="arabicPeriod"/>
            </a:pPr>
            <a:r>
              <a:rPr lang="en-GB" sz="1200" dirty="0" smtClean="0"/>
              <a:t>How did the sailors treat the officers?</a:t>
            </a:r>
          </a:p>
          <a:p>
            <a:pPr marL="342900" indent="-342900">
              <a:buFont typeface="+mj-lt"/>
              <a:buAutoNum type="arabicPeriod"/>
            </a:pPr>
            <a:r>
              <a:rPr lang="en-GB" sz="1200" dirty="0" smtClean="0"/>
              <a:t>How did the officers behave during battle?</a:t>
            </a:r>
          </a:p>
          <a:p>
            <a:pPr marL="342900" indent="-342900">
              <a:buFont typeface="+mj-lt"/>
              <a:buAutoNum type="arabicPeriod"/>
            </a:pPr>
            <a:r>
              <a:rPr lang="en-GB" sz="1200" dirty="0" smtClean="0"/>
              <a:t>What was it like during battle?</a:t>
            </a:r>
          </a:p>
          <a:p>
            <a:pPr marL="342900" indent="-342900">
              <a:buFont typeface="+mj-lt"/>
              <a:buAutoNum type="arabicPeriod"/>
            </a:pPr>
            <a:r>
              <a:rPr lang="en-GB" sz="1200" dirty="0" smtClean="0"/>
              <a:t>What dangers were there during battle? List three</a:t>
            </a:r>
          </a:p>
        </p:txBody>
      </p:sp>
      <p:sp>
        <p:nvSpPr>
          <p:cNvPr id="8" name="TextBox 7"/>
          <p:cNvSpPr txBox="1"/>
          <p:nvPr/>
        </p:nvSpPr>
        <p:spPr>
          <a:xfrm>
            <a:off x="-36512" y="4577060"/>
            <a:ext cx="4572000" cy="2308324"/>
          </a:xfrm>
          <a:prstGeom prst="rect">
            <a:avLst/>
          </a:prstGeom>
          <a:noFill/>
        </p:spPr>
        <p:txBody>
          <a:bodyPr wrap="square" rtlCol="0">
            <a:spAutoFit/>
          </a:bodyPr>
          <a:lstStyle/>
          <a:p>
            <a:pPr marL="342900" indent="-342900">
              <a:buFont typeface="+mj-lt"/>
              <a:buAutoNum type="arabicPeriod"/>
            </a:pPr>
            <a:r>
              <a:rPr lang="en-GB" sz="1200" dirty="0" smtClean="0"/>
              <a:t>Where did the sailors sleep?</a:t>
            </a:r>
          </a:p>
          <a:p>
            <a:pPr marL="342900" indent="-342900">
              <a:buFont typeface="+mj-lt"/>
              <a:buAutoNum type="arabicPeriod"/>
            </a:pPr>
            <a:r>
              <a:rPr lang="en-GB" sz="1200" dirty="0" smtClean="0"/>
              <a:t>What was ‘Sudden Death’?</a:t>
            </a:r>
          </a:p>
          <a:p>
            <a:pPr marL="342900" indent="-342900">
              <a:buFont typeface="+mj-lt"/>
              <a:buAutoNum type="arabicPeriod"/>
            </a:pPr>
            <a:r>
              <a:rPr lang="en-GB" sz="1200" dirty="0" smtClean="0"/>
              <a:t>Why do you think some of the cannons were given names?</a:t>
            </a:r>
          </a:p>
          <a:p>
            <a:pPr marL="342900" indent="-342900">
              <a:buFont typeface="+mj-lt"/>
              <a:buAutoNum type="arabicPeriod"/>
            </a:pPr>
            <a:r>
              <a:rPr lang="en-GB" sz="1200" dirty="0" smtClean="0"/>
              <a:t>What animals were </a:t>
            </a:r>
            <a:r>
              <a:rPr lang="en-GB" sz="1200" dirty="0" err="1" smtClean="0"/>
              <a:t>onboard</a:t>
            </a:r>
            <a:r>
              <a:rPr lang="en-GB" sz="1200" dirty="0" smtClean="0"/>
              <a:t>. Why do you think they were there?</a:t>
            </a:r>
            <a:endParaRPr lang="en-GB" sz="1200" dirty="0"/>
          </a:p>
          <a:p>
            <a:pPr marL="342900" indent="-342900">
              <a:buFont typeface="+mj-lt"/>
              <a:buAutoNum type="arabicPeriod"/>
            </a:pPr>
            <a:r>
              <a:rPr lang="en-GB" sz="1200" dirty="0" smtClean="0"/>
              <a:t>What sort of clothes did the officers wear? How was this different from the rest of the crew?</a:t>
            </a:r>
          </a:p>
          <a:p>
            <a:pPr marL="342900" indent="-342900">
              <a:buFont typeface="+mj-lt"/>
              <a:buAutoNum type="arabicPeriod"/>
            </a:pPr>
            <a:r>
              <a:rPr lang="en-GB" sz="1200" dirty="0" smtClean="0"/>
              <a:t>How did the officers act? Were they responsible, clever, good at making decisions? Add anything else that you think of.</a:t>
            </a:r>
          </a:p>
          <a:p>
            <a:pPr marL="342900" indent="-342900">
              <a:buFont typeface="+mj-lt"/>
              <a:buAutoNum type="arabicPeriod"/>
            </a:pPr>
            <a:r>
              <a:rPr lang="en-GB" sz="1200" dirty="0" smtClean="0"/>
              <a:t>How did the sailors treat the officers?</a:t>
            </a:r>
          </a:p>
          <a:p>
            <a:pPr marL="342900" indent="-342900">
              <a:buFont typeface="+mj-lt"/>
              <a:buAutoNum type="arabicPeriod"/>
            </a:pPr>
            <a:r>
              <a:rPr lang="en-GB" sz="1200" dirty="0" smtClean="0"/>
              <a:t>How did the officers behave during battle?</a:t>
            </a:r>
          </a:p>
          <a:p>
            <a:pPr marL="342900" indent="-342900">
              <a:buFont typeface="+mj-lt"/>
              <a:buAutoNum type="arabicPeriod"/>
            </a:pPr>
            <a:r>
              <a:rPr lang="en-GB" sz="1200" dirty="0" smtClean="0"/>
              <a:t>What was it like during battle?</a:t>
            </a:r>
          </a:p>
          <a:p>
            <a:pPr marL="342900" indent="-342900">
              <a:buFont typeface="+mj-lt"/>
              <a:buAutoNum type="arabicPeriod"/>
            </a:pPr>
            <a:r>
              <a:rPr lang="en-GB" sz="1200" dirty="0" smtClean="0"/>
              <a:t>What dangers were there during battle? List three</a:t>
            </a:r>
          </a:p>
        </p:txBody>
      </p:sp>
      <p:sp>
        <p:nvSpPr>
          <p:cNvPr id="9" name="TextBox 8"/>
          <p:cNvSpPr txBox="1"/>
          <p:nvPr/>
        </p:nvSpPr>
        <p:spPr>
          <a:xfrm>
            <a:off x="4535488" y="4577060"/>
            <a:ext cx="4572000" cy="2308324"/>
          </a:xfrm>
          <a:prstGeom prst="rect">
            <a:avLst/>
          </a:prstGeom>
          <a:noFill/>
        </p:spPr>
        <p:txBody>
          <a:bodyPr wrap="square" rtlCol="0">
            <a:spAutoFit/>
          </a:bodyPr>
          <a:lstStyle/>
          <a:p>
            <a:pPr marL="342900" indent="-342900">
              <a:buFont typeface="+mj-lt"/>
              <a:buAutoNum type="arabicPeriod"/>
            </a:pPr>
            <a:r>
              <a:rPr lang="en-GB" sz="1200" dirty="0" smtClean="0"/>
              <a:t>Where did the sailors sleep?</a:t>
            </a:r>
          </a:p>
          <a:p>
            <a:pPr marL="342900" indent="-342900">
              <a:buFont typeface="+mj-lt"/>
              <a:buAutoNum type="arabicPeriod"/>
            </a:pPr>
            <a:r>
              <a:rPr lang="en-GB" sz="1200" dirty="0" smtClean="0"/>
              <a:t>What was ‘Sudden Death’?</a:t>
            </a:r>
          </a:p>
          <a:p>
            <a:pPr marL="342900" indent="-342900">
              <a:buFont typeface="+mj-lt"/>
              <a:buAutoNum type="arabicPeriod"/>
            </a:pPr>
            <a:r>
              <a:rPr lang="en-GB" sz="1200" dirty="0" smtClean="0"/>
              <a:t>Why do you think some of the cannons were given names?</a:t>
            </a:r>
          </a:p>
          <a:p>
            <a:pPr marL="342900" indent="-342900">
              <a:buFont typeface="+mj-lt"/>
              <a:buAutoNum type="arabicPeriod"/>
            </a:pPr>
            <a:r>
              <a:rPr lang="en-GB" sz="1200" dirty="0" smtClean="0"/>
              <a:t>What animals were </a:t>
            </a:r>
            <a:r>
              <a:rPr lang="en-GB" sz="1200" dirty="0" err="1" smtClean="0"/>
              <a:t>onboard</a:t>
            </a:r>
            <a:r>
              <a:rPr lang="en-GB" sz="1200" dirty="0" smtClean="0"/>
              <a:t>. Why do you think they were there?</a:t>
            </a:r>
            <a:endParaRPr lang="en-GB" sz="1200" dirty="0"/>
          </a:p>
          <a:p>
            <a:pPr marL="342900" indent="-342900">
              <a:buFont typeface="+mj-lt"/>
              <a:buAutoNum type="arabicPeriod"/>
            </a:pPr>
            <a:r>
              <a:rPr lang="en-GB" sz="1200" dirty="0" smtClean="0"/>
              <a:t>What sort of clothes did the officers wear? How was this different from the rest of the crew?</a:t>
            </a:r>
          </a:p>
          <a:p>
            <a:pPr marL="342900" indent="-342900">
              <a:buFont typeface="+mj-lt"/>
              <a:buAutoNum type="arabicPeriod"/>
            </a:pPr>
            <a:r>
              <a:rPr lang="en-GB" sz="1200" dirty="0" smtClean="0"/>
              <a:t>How did the officers act? Were they responsible, clever, good at making decisions? Add anything else that you think of.</a:t>
            </a:r>
          </a:p>
          <a:p>
            <a:pPr marL="342900" indent="-342900">
              <a:buFont typeface="+mj-lt"/>
              <a:buAutoNum type="arabicPeriod"/>
            </a:pPr>
            <a:r>
              <a:rPr lang="en-GB" sz="1200" dirty="0" smtClean="0"/>
              <a:t>How did the sailors treat the officers?</a:t>
            </a:r>
          </a:p>
          <a:p>
            <a:pPr marL="342900" indent="-342900">
              <a:buFont typeface="+mj-lt"/>
              <a:buAutoNum type="arabicPeriod"/>
            </a:pPr>
            <a:r>
              <a:rPr lang="en-GB" sz="1200" dirty="0" smtClean="0"/>
              <a:t>How did the officers behave during battle?</a:t>
            </a:r>
          </a:p>
          <a:p>
            <a:pPr marL="342900" indent="-342900">
              <a:buFont typeface="+mj-lt"/>
              <a:buAutoNum type="arabicPeriod"/>
            </a:pPr>
            <a:r>
              <a:rPr lang="en-GB" sz="1200" dirty="0" smtClean="0"/>
              <a:t>What was it like during battle?</a:t>
            </a:r>
          </a:p>
          <a:p>
            <a:pPr marL="342900" indent="-342900">
              <a:buFont typeface="+mj-lt"/>
              <a:buAutoNum type="arabicPeriod"/>
            </a:pPr>
            <a:r>
              <a:rPr lang="en-GB" sz="1200" dirty="0" smtClean="0"/>
              <a:t>What dangers were there during battle? List three</a:t>
            </a:r>
          </a:p>
        </p:txBody>
      </p:sp>
    </p:spTree>
    <p:extLst>
      <p:ext uri="{BB962C8B-B14F-4D97-AF65-F5344CB8AC3E}">
        <p14:creationId xmlns:p14="http://schemas.microsoft.com/office/powerpoint/2010/main" val="1212664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4572000" cy="6749027"/>
          </a:xfrm>
          <a:prstGeom prst="rect">
            <a:avLst/>
          </a:prstGeom>
        </p:spPr>
        <p:txBody>
          <a:bodyPr>
            <a:spAutoFit/>
          </a:bodyPr>
          <a:lstStyle/>
          <a:p>
            <a:pPr algn="ctr">
              <a:lnSpc>
                <a:spcPct val="115000"/>
              </a:lnSpc>
              <a:spcAft>
                <a:spcPts val="0"/>
              </a:spcAft>
            </a:pPr>
            <a:r>
              <a:rPr lang="en-GB" sz="1450" u="sng" dirty="0">
                <a:latin typeface="Calibri" panose="020F0502020204030204" pitchFamily="34" charset="0"/>
                <a:ea typeface="Calibri" panose="020F0502020204030204" pitchFamily="34" charset="0"/>
                <a:cs typeface="Times New Roman" panose="02020603050405020304" pitchFamily="18" charset="0"/>
              </a:rPr>
              <a:t>Life in the Royal Navy</a:t>
            </a:r>
            <a:endParaRPr lang="en-GB" sz="145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GB" sz="1450" dirty="0">
                <a:latin typeface="Calibri" panose="020F0502020204030204" pitchFamily="34" charset="0"/>
                <a:ea typeface="Calibri" panose="020F0502020204030204" pitchFamily="34" charset="0"/>
                <a:cs typeface="Times New Roman" panose="02020603050405020304" pitchFamily="18" charset="0"/>
              </a:rPr>
              <a:t>Sailors did not fight battles every day when they were serving with the Royal Navy. They often served for months or years without fighting. In battle, most losses were caused by splinters of wood flying through the air. Ships would try to focus on disabling the other ship so that it could not manoeuvre. Every ship had a doctor, but medicine was not very advanced. If you broke your arm or leg, they would cut if off. Any surgery was done while you were still awake. People did not understand about bacteria, and infections were common.</a:t>
            </a:r>
          </a:p>
          <a:p>
            <a:pPr algn="just">
              <a:lnSpc>
                <a:spcPct val="115000"/>
              </a:lnSpc>
              <a:spcAft>
                <a:spcPts val="1000"/>
              </a:spcAft>
            </a:pPr>
            <a:r>
              <a:rPr lang="en-GB" sz="1450" dirty="0">
                <a:latin typeface="Calibri" panose="020F0502020204030204" pitchFamily="34" charset="0"/>
                <a:ea typeface="Calibri" panose="020F0502020204030204" pitchFamily="34" charset="0"/>
                <a:cs typeface="Times New Roman" panose="02020603050405020304" pitchFamily="18" charset="0"/>
              </a:rPr>
              <a:t>The food </a:t>
            </a:r>
            <a:r>
              <a:rPr lang="en-GB" sz="1450" dirty="0" smtClean="0">
                <a:latin typeface="Calibri" panose="020F0502020204030204" pitchFamily="34" charset="0"/>
                <a:ea typeface="Calibri" panose="020F0502020204030204" pitchFamily="34" charset="0"/>
                <a:cs typeface="Times New Roman" panose="02020603050405020304" pitchFamily="18" charset="0"/>
              </a:rPr>
              <a:t>on board </a:t>
            </a:r>
            <a:r>
              <a:rPr lang="en-GB" sz="1450" dirty="0">
                <a:latin typeface="Calibri" panose="020F0502020204030204" pitchFamily="34" charset="0"/>
                <a:ea typeface="Calibri" panose="020F0502020204030204" pitchFamily="34" charset="0"/>
                <a:cs typeface="Times New Roman" panose="02020603050405020304" pitchFamily="18" charset="0"/>
              </a:rPr>
              <a:t>was poor. Fruit and vegetables ran out quickly at sea, as it was impossible to keep them fresh. The cheese was so hard that you could make buttons out of it, and the biscuits had insects living in them! Some animals were kept </a:t>
            </a:r>
            <a:r>
              <a:rPr lang="en-GB" sz="1450" dirty="0" smtClean="0">
                <a:latin typeface="Calibri" panose="020F0502020204030204" pitchFamily="34" charset="0"/>
                <a:ea typeface="Calibri" panose="020F0502020204030204" pitchFamily="34" charset="0"/>
                <a:cs typeface="Times New Roman" panose="02020603050405020304" pitchFamily="18" charset="0"/>
              </a:rPr>
              <a:t>on board </a:t>
            </a:r>
            <a:r>
              <a:rPr lang="en-GB" sz="1450" dirty="0">
                <a:latin typeface="Calibri" panose="020F0502020204030204" pitchFamily="34" charset="0"/>
                <a:ea typeface="Calibri" panose="020F0502020204030204" pitchFamily="34" charset="0"/>
                <a:cs typeface="Times New Roman" panose="02020603050405020304" pitchFamily="18" charset="0"/>
              </a:rPr>
              <a:t>to provide food for the officers. Everyone was allowed to drink lots of beer. Conditions were cramped, and people slept in rows of hammocks next to each other. They rarely washed, and there was no privacy</a:t>
            </a:r>
          </a:p>
          <a:p>
            <a:pPr algn="just">
              <a:lnSpc>
                <a:spcPct val="115000"/>
              </a:lnSpc>
              <a:spcAft>
                <a:spcPts val="1000"/>
              </a:spcAft>
            </a:pPr>
            <a:r>
              <a:rPr lang="en-GB" sz="1450" dirty="0">
                <a:latin typeface="Calibri" panose="020F0502020204030204" pitchFamily="34" charset="0"/>
                <a:ea typeface="Calibri" panose="020F0502020204030204" pitchFamily="34" charset="0"/>
                <a:cs typeface="Times New Roman" panose="02020603050405020304" pitchFamily="18" charset="0"/>
              </a:rPr>
              <a:t>Discipline was very strict. Anyone who committed a crime was ‘flogged’ (whipped). Everyone had to show respect to the officers, and follow their orders, especially in battle. Some crimes were punished with death. If you were lazy, you would be hit with a cane to make you work harder.</a:t>
            </a:r>
            <a:endParaRPr lang="en-GB" sz="145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4572000" y="0"/>
            <a:ext cx="4572000" cy="6749027"/>
          </a:xfrm>
          <a:prstGeom prst="rect">
            <a:avLst/>
          </a:prstGeom>
        </p:spPr>
        <p:txBody>
          <a:bodyPr>
            <a:spAutoFit/>
          </a:bodyPr>
          <a:lstStyle/>
          <a:p>
            <a:pPr algn="ctr">
              <a:lnSpc>
                <a:spcPct val="115000"/>
              </a:lnSpc>
              <a:spcAft>
                <a:spcPts val="0"/>
              </a:spcAft>
            </a:pPr>
            <a:r>
              <a:rPr lang="en-GB" sz="1450" u="sng" dirty="0">
                <a:latin typeface="Calibri" panose="020F0502020204030204" pitchFamily="34" charset="0"/>
                <a:ea typeface="Calibri" panose="020F0502020204030204" pitchFamily="34" charset="0"/>
                <a:cs typeface="Times New Roman" panose="02020603050405020304" pitchFamily="18" charset="0"/>
              </a:rPr>
              <a:t>Life in the Royal Navy</a:t>
            </a:r>
            <a:endParaRPr lang="en-GB" sz="145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GB" sz="1450" dirty="0">
                <a:latin typeface="Calibri" panose="020F0502020204030204" pitchFamily="34" charset="0"/>
                <a:ea typeface="Calibri" panose="020F0502020204030204" pitchFamily="34" charset="0"/>
                <a:cs typeface="Times New Roman" panose="02020603050405020304" pitchFamily="18" charset="0"/>
              </a:rPr>
              <a:t>Sailors did not fight battles every day when they were serving with the Royal Navy. They often served for months or years without fighting. In battle, most losses were caused by splinters of wood flying through the air. Ships would try to focus on disabling the other ship so that it could not manoeuvre. Every ship had a doctor, but medicine was not very advanced. If you broke your arm or leg, they would cut if off. Any surgery was done while you were still awake. People did not understand about bacteria, and infections were common.</a:t>
            </a:r>
          </a:p>
          <a:p>
            <a:pPr algn="just">
              <a:lnSpc>
                <a:spcPct val="115000"/>
              </a:lnSpc>
              <a:spcAft>
                <a:spcPts val="1000"/>
              </a:spcAft>
            </a:pPr>
            <a:r>
              <a:rPr lang="en-GB" sz="1450" dirty="0">
                <a:latin typeface="Calibri" panose="020F0502020204030204" pitchFamily="34" charset="0"/>
                <a:ea typeface="Calibri" panose="020F0502020204030204" pitchFamily="34" charset="0"/>
                <a:cs typeface="Times New Roman" panose="02020603050405020304" pitchFamily="18" charset="0"/>
              </a:rPr>
              <a:t>The food </a:t>
            </a:r>
            <a:r>
              <a:rPr lang="en-GB" sz="1450" dirty="0" smtClean="0">
                <a:latin typeface="Calibri" panose="020F0502020204030204" pitchFamily="34" charset="0"/>
                <a:ea typeface="Calibri" panose="020F0502020204030204" pitchFamily="34" charset="0"/>
                <a:cs typeface="Times New Roman" panose="02020603050405020304" pitchFamily="18" charset="0"/>
              </a:rPr>
              <a:t>on board </a:t>
            </a:r>
            <a:r>
              <a:rPr lang="en-GB" sz="1450" dirty="0">
                <a:latin typeface="Calibri" panose="020F0502020204030204" pitchFamily="34" charset="0"/>
                <a:ea typeface="Calibri" panose="020F0502020204030204" pitchFamily="34" charset="0"/>
                <a:cs typeface="Times New Roman" panose="02020603050405020304" pitchFamily="18" charset="0"/>
              </a:rPr>
              <a:t>was poor. Fruit and vegetables ran out quickly at sea, as it was impossible to keep them fresh. The cheese was so hard that you could make buttons out of it, and the biscuits had insects living in them! Some animals were kept </a:t>
            </a:r>
            <a:r>
              <a:rPr lang="en-GB" sz="1450" dirty="0" smtClean="0">
                <a:latin typeface="Calibri" panose="020F0502020204030204" pitchFamily="34" charset="0"/>
                <a:ea typeface="Calibri" panose="020F0502020204030204" pitchFamily="34" charset="0"/>
                <a:cs typeface="Times New Roman" panose="02020603050405020304" pitchFamily="18" charset="0"/>
              </a:rPr>
              <a:t>on board </a:t>
            </a:r>
            <a:r>
              <a:rPr lang="en-GB" sz="1450" dirty="0">
                <a:latin typeface="Calibri" panose="020F0502020204030204" pitchFamily="34" charset="0"/>
                <a:ea typeface="Calibri" panose="020F0502020204030204" pitchFamily="34" charset="0"/>
                <a:cs typeface="Times New Roman" panose="02020603050405020304" pitchFamily="18" charset="0"/>
              </a:rPr>
              <a:t>to provide food for the officers. Everyone was allowed to drink lots of beer. Conditions were cramped, and people slept in rows of hammocks next to each other. They rarely washed, and there was no privacy</a:t>
            </a:r>
          </a:p>
          <a:p>
            <a:pPr algn="just">
              <a:lnSpc>
                <a:spcPct val="115000"/>
              </a:lnSpc>
              <a:spcAft>
                <a:spcPts val="1000"/>
              </a:spcAft>
            </a:pPr>
            <a:r>
              <a:rPr lang="en-GB" sz="1450" dirty="0">
                <a:latin typeface="Calibri" panose="020F0502020204030204" pitchFamily="34" charset="0"/>
                <a:ea typeface="Calibri" panose="020F0502020204030204" pitchFamily="34" charset="0"/>
                <a:cs typeface="Times New Roman" panose="02020603050405020304" pitchFamily="18" charset="0"/>
              </a:rPr>
              <a:t>Discipline was very strict. Anyone who committed a crime was ‘flogged’ (whipped). Everyone had to show respect to the officers, and follow their orders, especially in battle. Some crimes were punished with death. If you were lazy, you would be hit with a cane to make you work harder.</a:t>
            </a:r>
            <a:endParaRPr lang="en-GB" sz="145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519557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343</TotalTime>
  <Words>1786</Words>
  <Application>Microsoft Office PowerPoint</Application>
  <PresentationFormat>On-screen Show (4:3)</PresentationFormat>
  <Paragraphs>128</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Last lesson you completed an exit card</vt:lpstr>
      <vt:lpstr>Life in the Royal Navy</vt:lpstr>
      <vt:lpstr>As you are watching the video clip, answer the questions on the sheet.</vt:lpstr>
      <vt:lpstr>Master and Commander is an accurate depiction of life in the Royal Navy</vt:lpstr>
      <vt:lpstr>Master and Commander is an accurate depiction of life in the Royal Navy</vt:lpstr>
      <vt:lpstr>Now swap PEE paragraphs with someone in your group.</vt:lpstr>
      <vt:lpstr>Homework: Finish off your answer</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Last lesson you completed an exit card</dc:title>
  <dc:creator>Zack White</dc:creator>
  <cp:lastModifiedBy>Zack White</cp:lastModifiedBy>
  <cp:revision>14</cp:revision>
  <dcterms:created xsi:type="dcterms:W3CDTF">2016-03-28T10:45:58Z</dcterms:created>
  <dcterms:modified xsi:type="dcterms:W3CDTF">2016-05-12T14:24:13Z</dcterms:modified>
</cp:coreProperties>
</file>